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5" r:id="rId1"/>
  </p:sldMasterIdLst>
  <p:notesMasterIdLst>
    <p:notesMasterId r:id="rId14"/>
  </p:notesMasterIdLst>
  <p:handoutMasterIdLst>
    <p:handoutMasterId r:id="rId15"/>
  </p:handoutMasterIdLst>
  <p:sldIdLst>
    <p:sldId id="256" r:id="rId2"/>
    <p:sldId id="281" r:id="rId3"/>
    <p:sldId id="293" r:id="rId4"/>
    <p:sldId id="282" r:id="rId5"/>
    <p:sldId id="284" r:id="rId6"/>
    <p:sldId id="285" r:id="rId7"/>
    <p:sldId id="286" r:id="rId8"/>
    <p:sldId id="294" r:id="rId9"/>
    <p:sldId id="292" r:id="rId10"/>
    <p:sldId id="266" r:id="rId11"/>
    <p:sldId id="290" r:id="rId12"/>
    <p:sldId id="262" r:id="rId13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teigervald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B93B"/>
    <a:srgbClr val="777063"/>
    <a:srgbClr val="A69F94"/>
    <a:srgbClr val="EAB92A"/>
    <a:srgbClr val="5DB4D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81736" autoAdjust="0"/>
  </p:normalViewPr>
  <p:slideViewPr>
    <p:cSldViewPr>
      <p:cViewPr>
        <p:scale>
          <a:sx n="68" d="100"/>
          <a:sy n="68" d="100"/>
        </p:scale>
        <p:origin x="-562" y="-1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88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175A8-35AC-46BC-970E-BB361A66CB6D}" type="datetimeFigureOut">
              <a:rPr lang="hu-HU" smtClean="0"/>
              <a:pPr/>
              <a:t>2012.10.05.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FDB01-46C1-4BF1-9E72-84EA817E09E0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C4DF4E-9F45-4956-AF27-4169F777B831}" type="datetimeFigureOut">
              <a:rPr lang="hu-HU"/>
              <a:pPr>
                <a:defRPr/>
              </a:pPr>
              <a:t>2012.10.05.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E6176FD-5602-4B79-B069-B36BD1680EC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401097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17411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05098D-053E-4991-8A4F-70AABAF99087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pénzügyi edukációnak a válsághatásokra választ jelentő szélesebb körű stratégia egyik meghatározó elemét kell,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hogy 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képezze, ami magában foglalja a megerősített pénzügyi fogyasztóvédelmet, az ügyfelek pénzügyi jártasságának növelését, valamint a hatékony pénzügyi szabályozást és felügyeletet.</a:t>
            </a:r>
          </a:p>
          <a:p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lakosság pénzügyi kultúrájának alacsony színvonala a pénzügyi közvetítőrendszer fejlődésének szempontjából is hátrányos, mivel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csökkentheti az egyes pénzügyi piacok növekedési potenciálját,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ronthatja a pénzügyi közvetítő rendszer jövedelmezőségét,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negatív hatást gyakorolhat a pénzügyi szektor stabilitására, ezáltal pedig végső soron a piaci hatékonyságra és gazdasági növekedésre is.</a:t>
            </a:r>
          </a:p>
          <a:p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pénzügyi kultúra fejlesztés hosszú távú folyamat, a pénzügyekkel szembeni attitűd és készségek nem formálhatók meg néhány nap alatt. </a:t>
            </a:r>
          </a:p>
          <a:p>
            <a:endParaRPr lang="hu-HU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feladatok végrehajtása pedig értelemszerűen költségekkel, kiadásokkal is jár, de az edukációs programokra fordított kiadások nagyságrendje meg sem közelíti azokat a költségeket és veszteségeket, melyek mind nemzeti, mind világgazdasági szinten az alacsony fokú pénzügyi jártasságból erednek. Ez a válság kialakulásában is szerepet játszott.</a:t>
            </a:r>
          </a:p>
          <a:p>
            <a:endParaRPr lang="hu-HU" b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háztartások pénzügyekkel</a:t>
            </a:r>
            <a:r>
              <a:rPr lang="hu-HU" baseline="0" dirty="0" smtClean="0"/>
              <a:t> kapcsolatos negatív attitűdjéből eredő problémák a pénzügyi szolgáltatások igénybe vételekor:</a:t>
            </a:r>
          </a:p>
          <a:p>
            <a:endParaRPr lang="hu-HU" baseline="0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hu-HU" sz="1200" dirty="0" smtClean="0"/>
              <a:t>- Az ügyfelek rövid távú szempontok alapján, gyakran a tényleges kockázatok ismerete nélkül döntöttek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hu-HU" sz="1200" dirty="0" smtClean="0"/>
              <a:t>- Növekedett a pénzügyi ismeretek szintje és a felvállalt kockázatok közötti rés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hu-HU" sz="1200" dirty="0" smtClean="0"/>
              <a:t>- Előzetes, körültekintő tájékozódással és megfontolt döntéshozatallal a kialakult problémák jelentős része elkerülhető lett volna (egyéni</a:t>
            </a:r>
            <a:r>
              <a:rPr lang="hu-HU" sz="1200" baseline="0" dirty="0" smtClean="0"/>
              <a:t> pénzügyi tervezéssel, a termékekben rejlő potenciális kockázatok ismeretével, anyagi teherviselő képesség reális felmérésével)</a:t>
            </a:r>
            <a:endParaRPr lang="hu-HU" sz="1200" dirty="0" smtClean="0"/>
          </a:p>
          <a:p>
            <a:endParaRPr lang="hu-HU" baseline="0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jövő nemzedéke pénzügyi tudatosságának fejlesztéséhez a Pénziránytű Alapítvány az elmúlt 4 év tapasztalatait, szaktudását, és komplex oktatási programját is felajánlotta a NAT készítői számára a Nemzeti Alaptanterv pénzügyi-gazdasági nevelésre vonatkozó részeinek véglegesítéséhez, valamint az Alaptanterv elfogadása után a kerettantervek kialakításához.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Ennek folyományaként az Oktatási és Fejlesztő Intézet felkérésére a Pénziránytű alapítvány az MNB támogatásával egy szabadon választható, heti 1 órás pénzügyi-gazdasági ismeretek tantárgyra vonatkozó kerettanterv javaslatot dolgozott ki oktatási szakértők bevonásával. Ennek véglegesítése jelenleg van folyamatban.</a:t>
            </a:r>
          </a:p>
          <a:p>
            <a:endParaRPr lang="hu-H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Az MNB, mint állami intézmény végső célja : A gazdaság tartós és kiegyensúlyozott növekedésének támogatása;</a:t>
            </a:r>
          </a:p>
          <a:p>
            <a:endParaRPr lang="hu-HU" sz="1200" dirty="0" smtClean="0">
              <a:latin typeface="+mn-lt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 smtClean="0">
                <a:latin typeface="+mn-lt"/>
              </a:rPr>
              <a:t>Pénzügyi stabilitás támogatása - a háztartások pénzügyi tudatosságának növekedése csökkenti a pénzügyi intézményrendszer sérülékenységét, növeli a pénzügyi közvetítés hatékonyságát (körültekintő hitelfelvétel, hosszútavú megtakarítások ösztönzése, öngondoskodás szükségességének tudatosítása</a:t>
            </a:r>
            <a:r>
              <a:rPr lang="hu-HU" sz="1400" dirty="0" smtClean="0">
                <a:latin typeface="Garamond" pitchFamily="18" charset="0"/>
              </a:rPr>
              <a:t>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1200" dirty="0" smtClean="0">
              <a:latin typeface="+mn-lt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 smtClean="0">
                <a:latin typeface="+mn-lt"/>
              </a:rPr>
              <a:t>A korszerű, elektronikus készpénzkímélő fizetési módok (bankkártya, internet, mobiltelefon) használatának ösztönzése és elterjedése hozzájárul a fizetési rendszerek hatékony működéséhez és a társadalmi költségek csökkentéséhez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1200" dirty="0" smtClean="0">
              <a:latin typeface="+mn-lt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 smtClean="0">
                <a:latin typeface="+mn-lt"/>
              </a:rPr>
              <a:t>A jegybank tevékenységének megértésén alapuló intézményi elismertség hozzájárul a jegybanki hitelesség erősítéséhez.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1200" dirty="0" smtClean="0">
              <a:latin typeface="+mn-lt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SzPct val="80000"/>
              <a:buNone/>
            </a:pPr>
            <a:r>
              <a:rPr lang="hu-HU" sz="1200" b="1" dirty="0" smtClean="0">
                <a:latin typeface="+mn-lt"/>
              </a:rPr>
              <a:t>MNB Látogatóközpont</a:t>
            </a:r>
          </a:p>
          <a:p>
            <a:pPr>
              <a:buSzPct val="80000"/>
            </a:pPr>
            <a:r>
              <a:rPr lang="hu-HU" sz="1200" dirty="0" smtClean="0">
                <a:latin typeface="+mn-lt"/>
              </a:rPr>
              <a:t>- Elsődleges célcsoport: 12-20 éves diákok és </a:t>
            </a:r>
            <a:r>
              <a:rPr lang="hu-HU" sz="1200" dirty="0" smtClean="0">
                <a:latin typeface="+mn-lt"/>
              </a:rPr>
              <a:t>tanáraik, évi 40 ezer látogató</a:t>
            </a:r>
            <a:endParaRPr lang="hu-HU" sz="1200" dirty="0" smtClean="0">
              <a:latin typeface="+mn-lt"/>
            </a:endParaRPr>
          </a:p>
          <a:p>
            <a:pPr>
              <a:buSzPct val="80000"/>
              <a:buFontTx/>
              <a:buChar char="-"/>
            </a:pPr>
            <a:r>
              <a:rPr lang="hu-HU" sz="1200" dirty="0" smtClean="0">
                <a:latin typeface="+mn-lt"/>
              </a:rPr>
              <a:t> Gazdag bankjegy és érmegyűjtemény</a:t>
            </a:r>
          </a:p>
          <a:p>
            <a:pPr>
              <a:buSzPct val="80000"/>
              <a:buFontTx/>
              <a:buChar char="-"/>
            </a:pPr>
            <a:r>
              <a:rPr lang="hu-HU" sz="1100" dirty="0" smtClean="0">
                <a:latin typeface="+mn-lt"/>
              </a:rPr>
              <a:t> Ismeretterjesztés pénzügyi, gazdasági témakörökben + </a:t>
            </a:r>
            <a:r>
              <a:rPr lang="hu-HU" sz="1100" dirty="0" smtClean="0">
                <a:latin typeface="+mn-lt"/>
              </a:rPr>
              <a:t>jegybanktörténet</a:t>
            </a:r>
          </a:p>
          <a:p>
            <a:pPr>
              <a:buSzPct val="80000"/>
              <a:buFontTx/>
              <a:buChar char="-"/>
            </a:pPr>
            <a:endParaRPr lang="hu-HU" sz="1100" dirty="0" smtClean="0">
              <a:latin typeface="+mn-lt"/>
            </a:endParaRPr>
          </a:p>
          <a:p>
            <a:pPr>
              <a:buSzPct val="80000"/>
              <a:buFontTx/>
              <a:buNone/>
            </a:pPr>
            <a:r>
              <a:rPr lang="hu-HU" sz="1100" b="1" dirty="0" smtClean="0">
                <a:latin typeface="+mn-lt"/>
              </a:rPr>
              <a:t>Pénz beszél</a:t>
            </a:r>
            <a:r>
              <a:rPr lang="hu-HU" sz="1100" b="1" baseline="0" dirty="0" smtClean="0">
                <a:latin typeface="+mn-lt"/>
              </a:rPr>
              <a:t> - k</a:t>
            </a:r>
            <a:r>
              <a:rPr lang="hu-HU" sz="1100" b="1" dirty="0" smtClean="0">
                <a:latin typeface="+mn-lt"/>
              </a:rPr>
              <a:t>özépiskolai tájékoztató kiadvány</a:t>
            </a:r>
            <a:endParaRPr lang="hu-HU" sz="1100" dirty="0" smtClean="0">
              <a:latin typeface="+mn-lt"/>
            </a:endParaRPr>
          </a:p>
          <a:p>
            <a:r>
              <a:rPr lang="hu-HU" sz="1100" dirty="0" smtClean="0">
                <a:latin typeface="+mn-lt"/>
              </a:rPr>
              <a:t>- 2007 óta valamennyi középiskolába eljut a 11-es diákok </a:t>
            </a:r>
            <a:r>
              <a:rPr lang="hu-HU" sz="1100" dirty="0" smtClean="0">
                <a:latin typeface="+mn-lt"/>
              </a:rPr>
              <a:t>számára, évi kb.</a:t>
            </a:r>
            <a:r>
              <a:rPr lang="hu-HU" sz="1100" baseline="0" dirty="0" smtClean="0">
                <a:latin typeface="+mn-lt"/>
              </a:rPr>
              <a:t> 120 ezer példányban</a:t>
            </a:r>
            <a:endParaRPr lang="hu-HU" sz="1100" dirty="0" smtClean="0">
              <a:latin typeface="+mn-lt"/>
            </a:endParaRPr>
          </a:p>
          <a:p>
            <a:r>
              <a:rPr lang="hu-HU" sz="1100" dirty="0" smtClean="0">
                <a:latin typeface="+mn-lt"/>
              </a:rPr>
              <a:t>- Közérthető tájékoztatás azokról a pénzügyi termékekről, amelyekkel a 17-18 éves korosztály kapcsolatba kerül</a:t>
            </a:r>
          </a:p>
          <a:p>
            <a:pPr>
              <a:buFontTx/>
              <a:buChar char="-"/>
            </a:pPr>
            <a:r>
              <a:rPr lang="hu-HU" sz="1100" dirty="0" smtClean="0">
                <a:latin typeface="+mn-lt"/>
              </a:rPr>
              <a:t> Cél </a:t>
            </a:r>
            <a:r>
              <a:rPr lang="hu-HU" sz="1100" dirty="0" smtClean="0">
                <a:latin typeface="+mn-lt"/>
              </a:rPr>
              <a:t>a pénzügyi </a:t>
            </a:r>
            <a:r>
              <a:rPr lang="hu-HU" sz="1100" dirty="0" smtClean="0">
                <a:latin typeface="+mn-lt"/>
              </a:rPr>
              <a:t>szemléletformálás</a:t>
            </a:r>
          </a:p>
          <a:p>
            <a:pPr>
              <a:buFontTx/>
              <a:buChar char="-"/>
            </a:pPr>
            <a:endParaRPr lang="hu-HU" sz="1100" dirty="0" smtClean="0">
              <a:latin typeface="+mn-lt"/>
            </a:endParaRPr>
          </a:p>
          <a:p>
            <a:pPr>
              <a:buFontTx/>
              <a:buNone/>
            </a:pPr>
            <a:r>
              <a:rPr lang="hu-HU" sz="1100" b="1" dirty="0" smtClean="0">
                <a:latin typeface="+mn-lt"/>
              </a:rPr>
              <a:t>Pénziránytű honlap</a:t>
            </a:r>
          </a:p>
          <a:p>
            <a:pPr>
              <a:buSzPct val="80000"/>
            </a:pPr>
            <a:r>
              <a:rPr lang="hu-HU" sz="1100" dirty="0" smtClean="0">
                <a:latin typeface="+mn-lt"/>
              </a:rPr>
              <a:t>- Közérthető nyelvezetben megismertetni a jegybank tevékenységét, és ezek hatását a napi életünkre (infláció,</a:t>
            </a:r>
            <a:br>
              <a:rPr lang="hu-HU" sz="1100" dirty="0" smtClean="0">
                <a:latin typeface="+mn-lt"/>
              </a:rPr>
            </a:br>
            <a:r>
              <a:rPr lang="hu-HU" sz="1100" dirty="0" smtClean="0">
                <a:latin typeface="+mn-lt"/>
              </a:rPr>
              <a:t>  készpénz-kímélő fizetési módok, bankjegykibocsátás stb.) </a:t>
            </a:r>
          </a:p>
          <a:p>
            <a:pPr>
              <a:buSzPct val="80000"/>
            </a:pPr>
            <a:r>
              <a:rPr lang="hu-HU" sz="1100" dirty="0" smtClean="0">
                <a:latin typeface="+mn-lt"/>
              </a:rPr>
              <a:t>- Legfontosabb háztartási pénzügyi döntések szempontjai és háttere </a:t>
            </a:r>
            <a:endParaRPr lang="en-US" sz="1100" dirty="0" smtClean="0">
              <a:latin typeface="+mn-lt"/>
            </a:endParaRPr>
          </a:p>
          <a:p>
            <a:pPr>
              <a:buSzPct val="80000"/>
            </a:pPr>
            <a:r>
              <a:rPr lang="hu-HU" sz="1100" dirty="0" smtClean="0">
                <a:latin typeface="+mn-lt"/>
              </a:rPr>
              <a:t>- </a:t>
            </a:r>
            <a:r>
              <a:rPr lang="en-US" sz="1100" dirty="0" smtClean="0">
                <a:latin typeface="+mn-lt"/>
              </a:rPr>
              <a:t>www.penziranytu.mnb.hu</a:t>
            </a:r>
          </a:p>
          <a:p>
            <a:pPr>
              <a:buFontTx/>
              <a:buNone/>
            </a:pPr>
            <a:endParaRPr lang="hu-HU" sz="1100" b="1" dirty="0" smtClean="0">
              <a:latin typeface="+mn-lt"/>
            </a:endParaRPr>
          </a:p>
          <a:p>
            <a:pPr>
              <a:buFontTx/>
              <a:buNone/>
            </a:pPr>
            <a:r>
              <a:rPr lang="hu-HU" sz="1100" b="1" dirty="0" smtClean="0">
                <a:latin typeface="+mn-lt"/>
              </a:rPr>
              <a:t>Lakossági rendezvények</a:t>
            </a:r>
            <a:endParaRPr lang="hu-HU" sz="1100" dirty="0" smtClean="0">
              <a:latin typeface="+mn-lt"/>
            </a:endParaRPr>
          </a:p>
          <a:p>
            <a:pPr>
              <a:buSzPct val="80000"/>
            </a:pPr>
            <a:r>
              <a:rPr lang="hu-HU" sz="1100" dirty="0" smtClean="0">
                <a:latin typeface="+mn-lt"/>
              </a:rPr>
              <a:t>Nyílt hétvége évente kétszer + a Múzeumok éjszakája rendezvénysorozathoz </a:t>
            </a:r>
            <a:r>
              <a:rPr lang="hu-HU" sz="1100" dirty="0" smtClean="0">
                <a:latin typeface="+mn-lt"/>
              </a:rPr>
              <a:t>kapcsolódóan</a:t>
            </a:r>
          </a:p>
          <a:p>
            <a:pPr>
              <a:buSzPct val="80000"/>
            </a:pPr>
            <a:r>
              <a:rPr lang="hu-HU" sz="1100" dirty="0" smtClean="0">
                <a:latin typeface="+mn-lt"/>
              </a:rPr>
              <a:t>A lakossági rendezvényeket évente</a:t>
            </a:r>
            <a:r>
              <a:rPr lang="hu-HU" sz="1100" baseline="0" dirty="0" smtClean="0">
                <a:latin typeface="+mn-lt"/>
              </a:rPr>
              <a:t> kb. 10 ezer látogató keresi fel</a:t>
            </a:r>
            <a:endParaRPr lang="hu-HU" sz="1100" dirty="0" smtClean="0">
              <a:latin typeface="+mn-lt"/>
            </a:endParaRPr>
          </a:p>
          <a:p>
            <a:pPr>
              <a:buSzPct val="80000"/>
              <a:buFont typeface="Wingdings" pitchFamily="2" charset="2"/>
              <a:buNone/>
            </a:pPr>
            <a:r>
              <a:rPr lang="hu-HU" sz="1100" dirty="0" smtClean="0">
                <a:latin typeface="+mn-lt"/>
              </a:rPr>
              <a:t>  - Gazdaságtörténeti áttekintéssel egybekötött épületvezetés</a:t>
            </a:r>
          </a:p>
          <a:p>
            <a:pPr>
              <a:buSzPct val="80000"/>
              <a:buFont typeface="Wingdings" pitchFamily="2" charset="2"/>
              <a:buNone/>
            </a:pPr>
            <a:r>
              <a:rPr lang="hu-HU" sz="1100" dirty="0" smtClean="0">
                <a:latin typeface="+mn-lt"/>
              </a:rPr>
              <a:t>  - A jegybank tevékenységét áttekintő szakmai előadások közérthetően</a:t>
            </a:r>
          </a:p>
          <a:p>
            <a:pPr>
              <a:buSzPct val="80000"/>
              <a:buFont typeface="Wingdings" pitchFamily="2" charset="2"/>
              <a:buNone/>
            </a:pPr>
            <a:endParaRPr lang="hu-HU" sz="1100" dirty="0" smtClean="0">
              <a:latin typeface="+mn-lt"/>
            </a:endParaRPr>
          </a:p>
          <a:p>
            <a:pPr>
              <a:buSzPct val="80000"/>
              <a:buFont typeface="Wingdings" pitchFamily="2" charset="2"/>
              <a:buNone/>
            </a:pPr>
            <a:r>
              <a:rPr lang="hu-HU" sz="1100" b="1" dirty="0" smtClean="0">
                <a:latin typeface="+mn-lt"/>
              </a:rPr>
              <a:t>Tanárszemináriumok</a:t>
            </a:r>
            <a:endParaRPr lang="hu-HU" sz="1100" dirty="0" smtClean="0">
              <a:latin typeface="+mn-lt"/>
            </a:endParaRPr>
          </a:p>
          <a:p>
            <a:pPr>
              <a:buSzPct val="80000"/>
              <a:buFont typeface="Wingdings" pitchFamily="2" charset="2"/>
              <a:buNone/>
            </a:pPr>
            <a:r>
              <a:rPr lang="hu-HU" sz="1100" dirty="0" smtClean="0"/>
              <a:t>- Közvetlen és aktuális ismeretátadás olyan pénzügyi-gazdasági témákban, melyek az iskolai tananyagban nem, vagy csak érintőlegesen szerepelnek</a:t>
            </a:r>
            <a:endParaRPr lang="hu-HU" sz="1100" dirty="0" smtClean="0">
              <a:latin typeface="+mn-lt"/>
            </a:endParaRPr>
          </a:p>
          <a:p>
            <a:pPr>
              <a:buSzPct val="80000"/>
              <a:buFont typeface="Wingdings" pitchFamily="2" charset="2"/>
              <a:buNone/>
            </a:pPr>
            <a:r>
              <a:rPr lang="hu-HU" sz="1100" dirty="0" smtClean="0"/>
              <a:t>- A jegybank és a gyakorlati oktatásban résztvevő pedagógusok közötti szakmai kapcsolat erősítése</a:t>
            </a:r>
            <a:endParaRPr lang="hu-HU" sz="1100" dirty="0" smtClean="0">
              <a:latin typeface="+mn-lt"/>
            </a:endParaRPr>
          </a:p>
          <a:p>
            <a:pPr>
              <a:buSzPct val="80000"/>
              <a:buFontTx/>
              <a:buChar char="-"/>
            </a:pPr>
            <a:endParaRPr lang="hu-HU" sz="1100" dirty="0" smtClean="0">
              <a:latin typeface="+mn-lt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u-HU" dirty="0" smtClean="0"/>
              <a:t> A Pénziránytű Alapítvány 2008-ban jött létre az MNB kezdeményezésére. Célja a hazai lakosság, különösen pedig a fiatal</a:t>
            </a:r>
            <a:r>
              <a:rPr lang="hu-HU" baseline="0" dirty="0" smtClean="0"/>
              <a:t> korosztályok pénzügyi jártasságát fejlesztő programok kidolgozása és végrehajtása, egy úttal együttműködési platformot is kínál a pénzügyi kultúra fejlesztését célzó intézményközi együttműködésekhez</a:t>
            </a:r>
          </a:p>
          <a:p>
            <a:pPr>
              <a:buFontTx/>
              <a:buChar char="-"/>
            </a:pPr>
            <a:endParaRPr lang="hu-HU" baseline="0" dirty="0" smtClean="0"/>
          </a:p>
          <a:p>
            <a:pPr>
              <a:buFontTx/>
              <a:buChar char="-"/>
            </a:pPr>
            <a:r>
              <a:rPr lang="hu-HU" baseline="0" dirty="0" smtClean="0"/>
              <a:t> A POP Programhoz (a dián szereplő adatokon túlmenően)</a:t>
            </a:r>
            <a:endParaRPr lang="hu-HU" dirty="0" smtClean="0"/>
          </a:p>
          <a:p>
            <a:pPr>
              <a:buFontTx/>
              <a:buChar char="-"/>
            </a:pPr>
            <a:endParaRPr lang="hu-HU" dirty="0" smtClean="0"/>
          </a:p>
          <a:p>
            <a:pPr>
              <a:buFontTx/>
              <a:buChar char="-"/>
            </a:pPr>
            <a:r>
              <a:rPr lang="hu-HU" dirty="0" smtClean="0"/>
              <a:t> Az idei programévben</a:t>
            </a:r>
            <a:r>
              <a:rPr lang="hu-HU" baseline="0" dirty="0" smtClean="0"/>
              <a:t> 70 középiskola bevonásával további 3600 diák részesül képzésben</a:t>
            </a:r>
          </a:p>
          <a:p>
            <a:pPr>
              <a:buFontTx/>
              <a:buChar char="-"/>
            </a:pPr>
            <a:r>
              <a:rPr lang="hu-HU" baseline="0" dirty="0" smtClean="0"/>
              <a:t> A programban szereplő iskolák képezik a gerincét a 2009-ben létrehozott Pénziránytű iskolahálózatnak, melynek jelenleg 104 köziskola a tagja, összesített tanulólétszáma pedig megközelíti a 100 ezret. </a:t>
            </a:r>
          </a:p>
          <a:p>
            <a:pPr>
              <a:buFontTx/>
              <a:buChar char="-"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9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baseline="0" dirty="0" smtClean="0"/>
              <a:t>Ahogy a történelem lényegét tekintve a múltban történt események és az ezek közötti összefüggések láncolata, a gazdaság jövőbeni fejlődésének záloga és a követendő irányok meghatározása is a múltbeli folyamatok értékelésén és megértésén alapszik.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10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12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mnb_ppt_alap_nyit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Kép 10" descr="mnb_ppt_alap_tartalo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5263" y="5132388"/>
            <a:ext cx="3424237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zöveg helye 2"/>
          <p:cNvSpPr>
            <a:spLocks noGrp="1"/>
          </p:cNvSpPr>
          <p:nvPr>
            <p:ph type="body" idx="13" hasCustomPrompt="1"/>
          </p:nvPr>
        </p:nvSpPr>
        <p:spPr>
          <a:xfrm>
            <a:off x="634972" y="571480"/>
            <a:ext cx="7772400" cy="5000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2200" baseline="0">
                <a:solidFill>
                  <a:srgbClr val="777063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Írja be az üdvözlő szöveget</a:t>
            </a:r>
            <a:endParaRPr lang="en-US" dirty="0" smtClean="0"/>
          </a:p>
        </p:txBody>
      </p:sp>
      <p:sp>
        <p:nvSpPr>
          <p:cNvPr id="6" name="Szöveg helye 2"/>
          <p:cNvSpPr>
            <a:spLocks noGrp="1"/>
          </p:cNvSpPr>
          <p:nvPr>
            <p:ph type="body" idx="14" hasCustomPrompt="1"/>
          </p:nvPr>
        </p:nvSpPr>
        <p:spPr>
          <a:xfrm>
            <a:off x="634972" y="1857364"/>
            <a:ext cx="7772400" cy="5000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2500" b="1" baseline="0">
                <a:solidFill>
                  <a:srgbClr val="777063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Írja be az előadás címét</a:t>
            </a:r>
            <a:endParaRPr lang="en-US" dirty="0" smtClean="0"/>
          </a:p>
        </p:txBody>
      </p:sp>
      <p:sp>
        <p:nvSpPr>
          <p:cNvPr id="9" name="Szöveg helye 2"/>
          <p:cNvSpPr>
            <a:spLocks noGrp="1"/>
          </p:cNvSpPr>
          <p:nvPr>
            <p:ph type="body" idx="15" hasCustomPrompt="1"/>
          </p:nvPr>
        </p:nvSpPr>
        <p:spPr>
          <a:xfrm>
            <a:off x="634972" y="2643182"/>
            <a:ext cx="7772400" cy="5000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2200" baseline="0">
                <a:solidFill>
                  <a:srgbClr val="777063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Írja be a készítő nevét</a:t>
            </a:r>
            <a:endParaRPr lang="en-US" dirty="0" smtClean="0"/>
          </a:p>
        </p:txBody>
      </p:sp>
      <p:sp>
        <p:nvSpPr>
          <p:cNvPr id="10" name="Szöveg helye 2"/>
          <p:cNvSpPr>
            <a:spLocks noGrp="1"/>
          </p:cNvSpPr>
          <p:nvPr>
            <p:ph type="body" idx="16"/>
          </p:nvPr>
        </p:nvSpPr>
        <p:spPr>
          <a:xfrm>
            <a:off x="634972" y="3143248"/>
            <a:ext cx="7772400" cy="5000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spcBef>
                <a:spcPts val="1200"/>
              </a:spcBef>
              <a:buNone/>
              <a:defRPr sz="1800" baseline="0">
                <a:solidFill>
                  <a:srgbClr val="777063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Szöveg helye 2"/>
          <p:cNvSpPr>
            <a:spLocks noGrp="1"/>
          </p:cNvSpPr>
          <p:nvPr>
            <p:ph type="body" idx="17" hasCustomPrompt="1"/>
          </p:nvPr>
        </p:nvSpPr>
        <p:spPr>
          <a:xfrm>
            <a:off x="634972" y="3643314"/>
            <a:ext cx="7772400" cy="5000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 baseline="0">
                <a:solidFill>
                  <a:srgbClr val="777063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hu-HU" dirty="0" smtClean="0"/>
              <a:t>Írja be a dátumot</a:t>
            </a:r>
          </a:p>
        </p:txBody>
      </p:sp>
      <p:sp>
        <p:nvSpPr>
          <p:cNvPr id="13" name="Élőláb helye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pt-BR" smtClean="0"/>
              <a:t>Cím: Minta Cím -  Előadó: Minta Előadó</a:t>
            </a:r>
            <a:endParaRPr lang="hu-HU"/>
          </a:p>
        </p:txBody>
      </p:sp>
      <p:sp>
        <p:nvSpPr>
          <p:cNvPr id="14" name="Dia számának hely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DCB75-07EB-4EC0-9403-CD1723142338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pic>
        <p:nvPicPr>
          <p:cNvPr id="16" name="Kép 10" descr="mnb_ppt_alap_tartalo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5263" y="5132388"/>
            <a:ext cx="3424237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Kép 10" descr="mnb_ppt_alap_tartalo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5263" y="5132388"/>
            <a:ext cx="3424237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Kép 10" descr="mnb_ppt_alap_tartalom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5263" y="5132388"/>
            <a:ext cx="3424237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k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Egyenes összekötő 10"/>
          <p:cNvCxnSpPr/>
          <p:nvPr/>
        </p:nvCxnSpPr>
        <p:spPr>
          <a:xfrm>
            <a:off x="444500" y="6072188"/>
            <a:ext cx="8382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ép 13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 helye 2"/>
          <p:cNvSpPr>
            <a:spLocks noGrp="1"/>
          </p:cNvSpPr>
          <p:nvPr>
            <p:ph type="body" idx="14"/>
          </p:nvPr>
        </p:nvSpPr>
        <p:spPr>
          <a:xfrm>
            <a:off x="634972" y="1071546"/>
            <a:ext cx="7772400" cy="71438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3" name="Szöveg helye 2"/>
          <p:cNvSpPr>
            <a:spLocks noGrp="1"/>
          </p:cNvSpPr>
          <p:nvPr>
            <p:ph type="body" idx="15"/>
          </p:nvPr>
        </p:nvSpPr>
        <p:spPr>
          <a:xfrm>
            <a:off x="634972" y="1857364"/>
            <a:ext cx="7772400" cy="571504"/>
          </a:xfrm>
          <a:prstGeom prst="rect">
            <a:avLst/>
          </a:prstGeom>
          <a:solidFill>
            <a:schemeClr val="accent1"/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800" b="0">
                <a:solidFill>
                  <a:schemeClr val="bg1">
                    <a:lumMod val="95000"/>
                  </a:schemeClr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Élőláb helye 4"/>
          <p:cNvSpPr>
            <a:spLocks noGrp="1"/>
          </p:cNvSpPr>
          <p:nvPr>
            <p:ph type="ftr" sz="quarter" idx="16"/>
          </p:nvPr>
        </p:nvSpPr>
        <p:spPr>
          <a:xfrm>
            <a:off x="2857500" y="6286500"/>
            <a:ext cx="4810844" cy="365125"/>
          </a:xfrm>
        </p:spPr>
        <p:txBody>
          <a:bodyPr/>
          <a:lstStyle>
            <a:lvl1pPr algn="l">
              <a:defRPr sz="13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smtClean="0"/>
              <a:t>Cím: Minta Cím -  Előadó: Minta Előadó</a:t>
            </a:r>
            <a:endParaRPr lang="hu-HU" dirty="0"/>
          </a:p>
        </p:txBody>
      </p:sp>
      <p:sp>
        <p:nvSpPr>
          <p:cNvPr id="11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7884368" y="6286500"/>
            <a:ext cx="802432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4" name="Cím 13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76864" cy="706090"/>
          </a:xfrm>
          <a:prstGeom prst="rect">
            <a:avLst/>
          </a:prstGeom>
        </p:spPr>
        <p:txBody>
          <a:bodyPr/>
          <a:lstStyle>
            <a:lvl1pPr algn="l">
              <a:defRPr sz="2500" b="1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15" name="Tartalom helye 2"/>
          <p:cNvSpPr>
            <a:spLocks noGrp="1"/>
          </p:cNvSpPr>
          <p:nvPr>
            <p:ph idx="1" hasCustomPrompt="1"/>
          </p:nvPr>
        </p:nvSpPr>
        <p:spPr>
          <a:xfrm>
            <a:off x="660430" y="2492895"/>
            <a:ext cx="7727994" cy="3528393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k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Egyenes összekötő 10"/>
          <p:cNvCxnSpPr/>
          <p:nvPr/>
        </p:nvCxnSpPr>
        <p:spPr>
          <a:xfrm>
            <a:off x="444500" y="6072188"/>
            <a:ext cx="8382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ép 13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 helye 2"/>
          <p:cNvSpPr>
            <a:spLocks noGrp="1"/>
          </p:cNvSpPr>
          <p:nvPr>
            <p:ph type="body" idx="14"/>
          </p:nvPr>
        </p:nvSpPr>
        <p:spPr>
          <a:xfrm>
            <a:off x="634972" y="1500176"/>
            <a:ext cx="7772400" cy="57150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3" name="Szöveg helye 2"/>
          <p:cNvSpPr>
            <a:spLocks noGrp="1"/>
          </p:cNvSpPr>
          <p:nvPr>
            <p:ph type="body" idx="15"/>
          </p:nvPr>
        </p:nvSpPr>
        <p:spPr>
          <a:xfrm>
            <a:off x="634972" y="2143116"/>
            <a:ext cx="7772400" cy="571504"/>
          </a:xfrm>
          <a:prstGeom prst="rect">
            <a:avLst/>
          </a:prstGeom>
          <a:solidFill>
            <a:schemeClr val="accent1"/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800" b="0">
                <a:solidFill>
                  <a:schemeClr val="bg1">
                    <a:lumMod val="95000"/>
                  </a:schemeClr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Élőláb helye 4"/>
          <p:cNvSpPr>
            <a:spLocks noGrp="1"/>
          </p:cNvSpPr>
          <p:nvPr>
            <p:ph type="ftr" sz="quarter" idx="16"/>
          </p:nvPr>
        </p:nvSpPr>
        <p:spPr>
          <a:xfrm>
            <a:off x="2857500" y="6286500"/>
            <a:ext cx="4882852" cy="365125"/>
          </a:xfrm>
        </p:spPr>
        <p:txBody>
          <a:bodyPr/>
          <a:lstStyle>
            <a:lvl1pPr algn="l">
              <a:defRPr sz="13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smtClean="0"/>
              <a:t>Cím: Minta Cím -  Előadó: Minta Előadó</a:t>
            </a:r>
            <a:endParaRPr lang="hu-HU" dirty="0"/>
          </a:p>
        </p:txBody>
      </p:sp>
      <p:sp>
        <p:nvSpPr>
          <p:cNvPr id="11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7884368" y="6286500"/>
            <a:ext cx="802432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4" name="Cím 10"/>
          <p:cNvSpPr>
            <a:spLocks noGrp="1"/>
          </p:cNvSpPr>
          <p:nvPr>
            <p:ph type="title" hasCustomPrompt="1"/>
          </p:nvPr>
        </p:nvSpPr>
        <p:spPr>
          <a:xfrm>
            <a:off x="611560" y="332656"/>
            <a:ext cx="7848872" cy="490066"/>
          </a:xfrm>
          <a:prstGeom prst="rect">
            <a:avLst/>
          </a:prstGeom>
        </p:spPr>
        <p:txBody>
          <a:bodyPr/>
          <a:lstStyle>
            <a:lvl1pPr algn="l">
              <a:defRPr sz="25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text styles</a:t>
            </a:r>
            <a:endParaRPr lang="hu-HU" dirty="0"/>
          </a:p>
        </p:txBody>
      </p:sp>
      <p:sp>
        <p:nvSpPr>
          <p:cNvPr id="15" name="Szöveg helye 13"/>
          <p:cNvSpPr>
            <a:spLocks noGrp="1"/>
          </p:cNvSpPr>
          <p:nvPr>
            <p:ph type="body" sz="quarter" idx="18" hasCustomPrompt="1"/>
          </p:nvPr>
        </p:nvSpPr>
        <p:spPr>
          <a:xfrm>
            <a:off x="611188" y="894631"/>
            <a:ext cx="7848600" cy="43180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 baseline="0">
                <a:solidFill>
                  <a:schemeClr val="tx2"/>
                </a:solidFill>
              </a:defRPr>
            </a:lvl1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hu-HU" sz="1800" dirty="0" smtClean="0"/>
              <a:t>	</a:t>
            </a:r>
            <a:r>
              <a:rPr lang="en-US" dirty="0" smtClean="0"/>
              <a:t>Second level</a:t>
            </a:r>
          </a:p>
          <a:p>
            <a:pPr lvl="0"/>
            <a:endParaRPr lang="hu-HU" dirty="0"/>
          </a:p>
        </p:txBody>
      </p:sp>
      <p:sp>
        <p:nvSpPr>
          <p:cNvPr id="16" name="Tartalom helye 2"/>
          <p:cNvSpPr>
            <a:spLocks noGrp="1"/>
          </p:cNvSpPr>
          <p:nvPr>
            <p:ph idx="1" hasCustomPrompt="1"/>
          </p:nvPr>
        </p:nvSpPr>
        <p:spPr>
          <a:xfrm>
            <a:off x="660430" y="2852936"/>
            <a:ext cx="7727994" cy="3096344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</p:spTree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k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10"/>
          <p:cNvCxnSpPr/>
          <p:nvPr/>
        </p:nvCxnSpPr>
        <p:spPr>
          <a:xfrm>
            <a:off x="444500" y="6072188"/>
            <a:ext cx="8382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12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 helye 2"/>
          <p:cNvSpPr>
            <a:spLocks noGrp="1"/>
          </p:cNvSpPr>
          <p:nvPr>
            <p:ph type="body" idx="15"/>
          </p:nvPr>
        </p:nvSpPr>
        <p:spPr>
          <a:xfrm>
            <a:off x="634972" y="1142984"/>
            <a:ext cx="7772400" cy="428628"/>
          </a:xfrm>
          <a:prstGeom prst="rect">
            <a:avLst/>
          </a:prstGeom>
          <a:solidFill>
            <a:schemeClr val="accent1"/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800" b="0">
                <a:solidFill>
                  <a:schemeClr val="bg1">
                    <a:lumMod val="95000"/>
                  </a:schemeClr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6"/>
          </p:nvPr>
        </p:nvSpPr>
        <p:spPr>
          <a:xfrm>
            <a:off x="2857500" y="6286500"/>
            <a:ext cx="5026868" cy="365125"/>
          </a:xfrm>
        </p:spPr>
        <p:txBody>
          <a:bodyPr/>
          <a:lstStyle>
            <a:lvl1pPr algn="l">
              <a:defRPr sz="13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smtClean="0"/>
              <a:t>Cím: Minta Cím -  Előadó: Minta Előadó</a:t>
            </a:r>
            <a:endParaRPr lang="hu-HU" dirty="0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8028384" y="6286500"/>
            <a:ext cx="658416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1" name="Cím 10"/>
          <p:cNvSpPr>
            <a:spLocks noGrp="1"/>
          </p:cNvSpPr>
          <p:nvPr>
            <p:ph type="title"/>
          </p:nvPr>
        </p:nvSpPr>
        <p:spPr>
          <a:xfrm>
            <a:off x="611560" y="404664"/>
            <a:ext cx="7787208" cy="634082"/>
          </a:xfrm>
          <a:prstGeom prst="rect">
            <a:avLst/>
          </a:prstGeom>
        </p:spPr>
        <p:txBody>
          <a:bodyPr/>
          <a:lstStyle>
            <a:lvl1pPr algn="l">
              <a:defRPr sz="2500" b="1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13" name="Tartalom helye 2"/>
          <p:cNvSpPr>
            <a:spLocks noGrp="1"/>
          </p:cNvSpPr>
          <p:nvPr>
            <p:ph idx="1" hasCustomPrompt="1"/>
          </p:nvPr>
        </p:nvSpPr>
        <p:spPr>
          <a:xfrm>
            <a:off x="660430" y="1700809"/>
            <a:ext cx="7727994" cy="4248471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</p:spTree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k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Egyenes összekötő 10"/>
          <p:cNvCxnSpPr/>
          <p:nvPr/>
        </p:nvCxnSpPr>
        <p:spPr>
          <a:xfrm>
            <a:off x="444500" y="6072188"/>
            <a:ext cx="8382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ép 13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 helye 2"/>
          <p:cNvSpPr>
            <a:spLocks noGrp="1"/>
          </p:cNvSpPr>
          <p:nvPr>
            <p:ph type="body" idx="14"/>
          </p:nvPr>
        </p:nvSpPr>
        <p:spPr>
          <a:xfrm>
            <a:off x="634972" y="1142985"/>
            <a:ext cx="7772400" cy="35719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3" name="Szöveg helye 2"/>
          <p:cNvSpPr>
            <a:spLocks noGrp="1"/>
          </p:cNvSpPr>
          <p:nvPr>
            <p:ph type="body" idx="15"/>
          </p:nvPr>
        </p:nvSpPr>
        <p:spPr>
          <a:xfrm>
            <a:off x="634972" y="1571612"/>
            <a:ext cx="7772400" cy="642942"/>
          </a:xfrm>
          <a:prstGeom prst="rect">
            <a:avLst/>
          </a:prstGeom>
          <a:solidFill>
            <a:schemeClr val="accent1"/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800" b="0">
                <a:solidFill>
                  <a:schemeClr val="bg1">
                    <a:lumMod val="95000"/>
                  </a:schemeClr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Élőláb helye 4"/>
          <p:cNvSpPr>
            <a:spLocks noGrp="1"/>
          </p:cNvSpPr>
          <p:nvPr>
            <p:ph type="ftr" sz="quarter" idx="16"/>
          </p:nvPr>
        </p:nvSpPr>
        <p:spPr>
          <a:xfrm>
            <a:off x="2857500" y="6286500"/>
            <a:ext cx="5026868" cy="365125"/>
          </a:xfrm>
        </p:spPr>
        <p:txBody>
          <a:bodyPr/>
          <a:lstStyle>
            <a:lvl1pPr algn="l">
              <a:defRPr sz="13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smtClean="0"/>
              <a:t>Cím: Minta Cím -  Előadó: Minta Előadó</a:t>
            </a:r>
            <a:endParaRPr lang="hu-HU" dirty="0"/>
          </a:p>
        </p:txBody>
      </p:sp>
      <p:sp>
        <p:nvSpPr>
          <p:cNvPr id="11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8028384" y="6286500"/>
            <a:ext cx="658416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4" name="Cím 13"/>
          <p:cNvSpPr>
            <a:spLocks noGrp="1"/>
          </p:cNvSpPr>
          <p:nvPr>
            <p:ph type="title"/>
          </p:nvPr>
        </p:nvSpPr>
        <p:spPr>
          <a:xfrm>
            <a:off x="611560" y="404664"/>
            <a:ext cx="7848872" cy="634082"/>
          </a:xfrm>
          <a:prstGeom prst="rect">
            <a:avLst/>
          </a:prstGeom>
        </p:spPr>
        <p:txBody>
          <a:bodyPr/>
          <a:lstStyle>
            <a:lvl1pPr algn="l">
              <a:defRPr sz="2500" b="1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15" name="Tartalom helye 2"/>
          <p:cNvSpPr>
            <a:spLocks noGrp="1"/>
          </p:cNvSpPr>
          <p:nvPr>
            <p:ph idx="1" hasCustomPrompt="1"/>
          </p:nvPr>
        </p:nvSpPr>
        <p:spPr>
          <a:xfrm>
            <a:off x="660430" y="2348881"/>
            <a:ext cx="7727994" cy="3600400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</p:spTree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k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Egyenes összekötő 10"/>
          <p:cNvCxnSpPr/>
          <p:nvPr/>
        </p:nvCxnSpPr>
        <p:spPr>
          <a:xfrm>
            <a:off x="444500" y="6072188"/>
            <a:ext cx="8382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ép 13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 helye 2"/>
          <p:cNvSpPr>
            <a:spLocks noGrp="1"/>
          </p:cNvSpPr>
          <p:nvPr>
            <p:ph type="body" idx="14"/>
          </p:nvPr>
        </p:nvSpPr>
        <p:spPr>
          <a:xfrm>
            <a:off x="634972" y="1285860"/>
            <a:ext cx="2794020" cy="45720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3" name="Szöveg helye 2"/>
          <p:cNvSpPr>
            <a:spLocks noGrp="1"/>
          </p:cNvSpPr>
          <p:nvPr>
            <p:ph type="body" idx="15"/>
          </p:nvPr>
        </p:nvSpPr>
        <p:spPr>
          <a:xfrm>
            <a:off x="3555993" y="1285860"/>
            <a:ext cx="4851380" cy="571504"/>
          </a:xfrm>
          <a:prstGeom prst="rect">
            <a:avLst/>
          </a:prstGeom>
          <a:solidFill>
            <a:schemeClr val="accent1"/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800" b="0">
                <a:solidFill>
                  <a:schemeClr val="bg1">
                    <a:lumMod val="95000"/>
                  </a:schemeClr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Élőláb helye 4"/>
          <p:cNvSpPr>
            <a:spLocks noGrp="1"/>
          </p:cNvSpPr>
          <p:nvPr>
            <p:ph type="ftr" sz="quarter" idx="16"/>
          </p:nvPr>
        </p:nvSpPr>
        <p:spPr>
          <a:xfrm>
            <a:off x="2857500" y="6286500"/>
            <a:ext cx="4954860" cy="365125"/>
          </a:xfrm>
        </p:spPr>
        <p:txBody>
          <a:bodyPr/>
          <a:lstStyle>
            <a:lvl1pPr algn="l">
              <a:defRPr sz="13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smtClean="0"/>
              <a:t>Cím: Minta Cím -  Előadó: Minta Előadó</a:t>
            </a:r>
            <a:endParaRPr lang="hu-HU" dirty="0"/>
          </a:p>
        </p:txBody>
      </p:sp>
      <p:sp>
        <p:nvSpPr>
          <p:cNvPr id="11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7956376" y="6286500"/>
            <a:ext cx="73042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4" name="Cím 13"/>
          <p:cNvSpPr>
            <a:spLocks noGrp="1"/>
          </p:cNvSpPr>
          <p:nvPr>
            <p:ph type="title"/>
          </p:nvPr>
        </p:nvSpPr>
        <p:spPr>
          <a:xfrm>
            <a:off x="611560" y="476672"/>
            <a:ext cx="7776864" cy="706090"/>
          </a:xfrm>
          <a:prstGeom prst="rect">
            <a:avLst/>
          </a:prstGeom>
        </p:spPr>
        <p:txBody>
          <a:bodyPr/>
          <a:lstStyle>
            <a:lvl1pPr algn="l">
              <a:defRPr sz="2500" b="1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15" name="Tartalom helye 2"/>
          <p:cNvSpPr>
            <a:spLocks noGrp="1"/>
          </p:cNvSpPr>
          <p:nvPr>
            <p:ph idx="1" hasCustomPrompt="1"/>
          </p:nvPr>
        </p:nvSpPr>
        <p:spPr>
          <a:xfrm>
            <a:off x="3563888" y="1988841"/>
            <a:ext cx="482453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</p:spTree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kon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10"/>
          <p:cNvCxnSpPr/>
          <p:nvPr/>
        </p:nvCxnSpPr>
        <p:spPr>
          <a:xfrm>
            <a:off x="444500" y="6072188"/>
            <a:ext cx="8382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12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 helye 2"/>
          <p:cNvSpPr>
            <a:spLocks noGrp="1"/>
          </p:cNvSpPr>
          <p:nvPr>
            <p:ph type="body" idx="14"/>
          </p:nvPr>
        </p:nvSpPr>
        <p:spPr>
          <a:xfrm>
            <a:off x="634972" y="1285860"/>
            <a:ext cx="2667019" cy="45720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5"/>
          </p:nvPr>
        </p:nvSpPr>
        <p:spPr>
          <a:xfrm>
            <a:off x="2857500" y="6286500"/>
            <a:ext cx="4882852" cy="365125"/>
          </a:xfrm>
        </p:spPr>
        <p:txBody>
          <a:bodyPr/>
          <a:lstStyle>
            <a:lvl1pPr algn="l">
              <a:defRPr sz="13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smtClean="0"/>
              <a:t>Cím: Minta Cím -  Előadó: Minta Előadó</a:t>
            </a:r>
            <a:endParaRPr lang="hu-HU" dirty="0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6"/>
          </p:nvPr>
        </p:nvSpPr>
        <p:spPr>
          <a:xfrm>
            <a:off x="7956376" y="6286500"/>
            <a:ext cx="73042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1" name="Cím 10"/>
          <p:cNvSpPr>
            <a:spLocks noGrp="1"/>
          </p:cNvSpPr>
          <p:nvPr>
            <p:ph type="title"/>
          </p:nvPr>
        </p:nvSpPr>
        <p:spPr>
          <a:xfrm>
            <a:off x="611560" y="476672"/>
            <a:ext cx="7848872" cy="634082"/>
          </a:xfrm>
          <a:prstGeom prst="rect">
            <a:avLst/>
          </a:prstGeom>
        </p:spPr>
        <p:txBody>
          <a:bodyPr/>
          <a:lstStyle>
            <a:lvl1pPr algn="l">
              <a:defRPr sz="2500" b="1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13" name="Tartalom helye 2"/>
          <p:cNvSpPr>
            <a:spLocks noGrp="1"/>
          </p:cNvSpPr>
          <p:nvPr>
            <p:ph idx="1" hasCustomPrompt="1"/>
          </p:nvPr>
        </p:nvSpPr>
        <p:spPr>
          <a:xfrm>
            <a:off x="3563888" y="1340768"/>
            <a:ext cx="4824536" cy="4536505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</p:spTree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kon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10"/>
          <p:cNvCxnSpPr/>
          <p:nvPr/>
        </p:nvCxnSpPr>
        <p:spPr>
          <a:xfrm>
            <a:off x="444500" y="6072188"/>
            <a:ext cx="8382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12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 helye 2"/>
          <p:cNvSpPr>
            <a:spLocks noGrp="1"/>
          </p:cNvSpPr>
          <p:nvPr>
            <p:ph type="body" idx="15"/>
          </p:nvPr>
        </p:nvSpPr>
        <p:spPr>
          <a:xfrm>
            <a:off x="634972" y="1151596"/>
            <a:ext cx="7772400" cy="477204"/>
          </a:xfrm>
          <a:prstGeom prst="rect">
            <a:avLst/>
          </a:prstGeom>
          <a:solidFill>
            <a:schemeClr val="accent1"/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800" b="0">
                <a:solidFill>
                  <a:schemeClr val="bg1">
                    <a:lumMod val="95000"/>
                  </a:schemeClr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6"/>
          </p:nvPr>
        </p:nvSpPr>
        <p:spPr>
          <a:xfrm>
            <a:off x="2857500" y="6286500"/>
            <a:ext cx="2895600" cy="365125"/>
          </a:xfrm>
        </p:spPr>
        <p:txBody>
          <a:bodyPr/>
          <a:lstStyle>
            <a:lvl1pPr algn="l">
              <a:defRPr sz="13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smtClean="0"/>
              <a:t>Cím: Minta Cím -  Előadó: Minta Előadó</a:t>
            </a:r>
            <a:endParaRPr lang="hu-HU" dirty="0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6553200" y="628650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1" name="Cím 10"/>
          <p:cNvSpPr>
            <a:spLocks noGrp="1"/>
          </p:cNvSpPr>
          <p:nvPr>
            <p:ph type="title"/>
          </p:nvPr>
        </p:nvSpPr>
        <p:spPr>
          <a:xfrm>
            <a:off x="611560" y="404664"/>
            <a:ext cx="7776864" cy="634082"/>
          </a:xfrm>
          <a:prstGeom prst="rect">
            <a:avLst/>
          </a:prstGeom>
        </p:spPr>
        <p:txBody>
          <a:bodyPr/>
          <a:lstStyle>
            <a:lvl1pPr algn="l">
              <a:defRPr sz="2500" b="1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13" name="Tartalom helye 2"/>
          <p:cNvSpPr>
            <a:spLocks noGrp="1"/>
          </p:cNvSpPr>
          <p:nvPr>
            <p:ph idx="1" hasCustomPrompt="1"/>
          </p:nvPr>
        </p:nvSpPr>
        <p:spPr>
          <a:xfrm>
            <a:off x="611560" y="1772816"/>
            <a:ext cx="7776864" cy="4104457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</p:spTree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ábláza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Egyenes összekötő 10"/>
          <p:cNvCxnSpPr/>
          <p:nvPr/>
        </p:nvCxnSpPr>
        <p:spPr>
          <a:xfrm>
            <a:off x="444500" y="6072188"/>
            <a:ext cx="8382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Kép 11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Élőláb helye 4"/>
          <p:cNvSpPr>
            <a:spLocks noGrp="1"/>
          </p:cNvSpPr>
          <p:nvPr>
            <p:ph type="ftr" sz="quarter" idx="14"/>
          </p:nvPr>
        </p:nvSpPr>
        <p:spPr>
          <a:xfrm>
            <a:off x="2857500" y="6286500"/>
            <a:ext cx="4882852" cy="365125"/>
          </a:xfrm>
        </p:spPr>
        <p:txBody>
          <a:bodyPr/>
          <a:lstStyle>
            <a:lvl1pPr algn="l">
              <a:defRPr sz="13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smtClean="0"/>
              <a:t>Cím: Minta Cím -  Előadó: Minta Előadó</a:t>
            </a:r>
            <a:endParaRPr lang="hu-HU" dirty="0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5"/>
          </p:nvPr>
        </p:nvSpPr>
        <p:spPr>
          <a:xfrm>
            <a:off x="7956376" y="6286500"/>
            <a:ext cx="73042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9" name="Cím 8"/>
          <p:cNvSpPr>
            <a:spLocks noGrp="1"/>
          </p:cNvSpPr>
          <p:nvPr>
            <p:ph type="title"/>
          </p:nvPr>
        </p:nvSpPr>
        <p:spPr>
          <a:xfrm>
            <a:off x="611560" y="404664"/>
            <a:ext cx="7848872" cy="706090"/>
          </a:xfrm>
          <a:prstGeom prst="rect">
            <a:avLst/>
          </a:prstGeom>
        </p:spPr>
        <p:txBody>
          <a:bodyPr/>
          <a:lstStyle>
            <a:lvl1pPr algn="l">
              <a:defRPr sz="2500" b="1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11" name="Tartalom helye 2"/>
          <p:cNvSpPr>
            <a:spLocks noGrp="1"/>
          </p:cNvSpPr>
          <p:nvPr>
            <p:ph idx="1" hasCustomPrompt="1"/>
          </p:nvPr>
        </p:nvSpPr>
        <p:spPr>
          <a:xfrm>
            <a:off x="611560" y="1268760"/>
            <a:ext cx="7848872" cy="4608513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</p:spTree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ejezet nyitó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10"/>
          <p:cNvCxnSpPr/>
          <p:nvPr/>
        </p:nvCxnSpPr>
        <p:spPr>
          <a:xfrm>
            <a:off x="444500" y="6072188"/>
            <a:ext cx="8382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12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 helye 2"/>
          <p:cNvSpPr>
            <a:spLocks noGrp="1"/>
          </p:cNvSpPr>
          <p:nvPr>
            <p:ph type="body" idx="14" hasCustomPrompt="1"/>
          </p:nvPr>
        </p:nvSpPr>
        <p:spPr>
          <a:xfrm>
            <a:off x="634972" y="1000109"/>
            <a:ext cx="7772400" cy="57150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0" baseline="0">
                <a:solidFill>
                  <a:schemeClr val="accent1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Írja be az alfejezet címét</a:t>
            </a:r>
            <a:endParaRPr lang="en-US" dirty="0" smtClean="0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6"/>
          </p:nvPr>
        </p:nvSpPr>
        <p:spPr>
          <a:xfrm>
            <a:off x="2843808" y="6309320"/>
            <a:ext cx="4954860" cy="365125"/>
          </a:xfrm>
        </p:spPr>
        <p:txBody>
          <a:bodyPr/>
          <a:lstStyle>
            <a:lvl1pPr algn="l">
              <a:defRPr sz="13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smtClean="0"/>
              <a:t>Cím: Minta Cím -  Előadó: Minta Előadó</a:t>
            </a:r>
            <a:endParaRPr lang="hu-HU" dirty="0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7884368" y="6286500"/>
            <a:ext cx="802432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1715FC2-8F56-4452-9B25-EE20DA92EE77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cxnSp>
        <p:nvCxnSpPr>
          <p:cNvPr id="10" name="Egyenes összekötő 10"/>
          <p:cNvCxnSpPr/>
          <p:nvPr/>
        </p:nvCxnSpPr>
        <p:spPr>
          <a:xfrm>
            <a:off x="444500" y="6072188"/>
            <a:ext cx="8382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Kép 12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ím 12"/>
          <p:cNvSpPr>
            <a:spLocks noGrp="1"/>
          </p:cNvSpPr>
          <p:nvPr>
            <p:ph type="title" hasCustomPrompt="1"/>
          </p:nvPr>
        </p:nvSpPr>
        <p:spPr>
          <a:xfrm>
            <a:off x="611560" y="260648"/>
            <a:ext cx="7776864" cy="634082"/>
          </a:xfrm>
          <a:prstGeom prst="rect">
            <a:avLst/>
          </a:prstGeom>
        </p:spPr>
        <p:txBody>
          <a:bodyPr/>
          <a:lstStyle>
            <a:lvl1pPr algn="l">
              <a:defRPr sz="25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 dirty="0" smtClean="0"/>
              <a:t>Írja be a fejezet címét</a:t>
            </a:r>
            <a:endParaRPr lang="en-US" dirty="0" smtClean="0"/>
          </a:p>
        </p:txBody>
      </p:sp>
      <p:sp>
        <p:nvSpPr>
          <p:cNvPr id="14" name="Szöveg helye 13"/>
          <p:cNvSpPr>
            <a:spLocks noGrp="1"/>
          </p:cNvSpPr>
          <p:nvPr>
            <p:ph type="body" sz="quarter" idx="18" hasCustomPrompt="1"/>
          </p:nvPr>
        </p:nvSpPr>
        <p:spPr>
          <a:xfrm>
            <a:off x="611188" y="1700213"/>
            <a:ext cx="7848600" cy="4176712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4pPr>
            <a:lvl5pP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hu-HU" dirty="0" smtClean="0"/>
              <a:t>Ide írja a kenyérszöveget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cxnSp>
        <p:nvCxnSpPr>
          <p:cNvPr id="15" name="Egyenes összekötő 10"/>
          <p:cNvCxnSpPr/>
          <p:nvPr userDrawn="1"/>
        </p:nvCxnSpPr>
        <p:spPr>
          <a:xfrm>
            <a:off x="444500" y="6072188"/>
            <a:ext cx="8382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Kép 12" descr="mnb_logo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250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616152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pt-BR" smtClean="0"/>
              <a:t>Cím: Minta Cím -  Előadó: Minta Előadó</a:t>
            </a:r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56376" y="6356350"/>
            <a:ext cx="73042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ő üzenet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6" descr="mnb_ppt_alap_fejezetelvalaszt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Egyenes összekötő 7"/>
          <p:cNvCxnSpPr/>
          <p:nvPr/>
        </p:nvCxnSpPr>
        <p:spPr>
          <a:xfrm>
            <a:off x="444500" y="6072188"/>
            <a:ext cx="8382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doboz 8"/>
          <p:cNvSpPr txBox="1"/>
          <p:nvPr/>
        </p:nvSpPr>
        <p:spPr>
          <a:xfrm>
            <a:off x="684213" y="6092825"/>
            <a:ext cx="6480175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500" dirty="0">
                <a:solidFill>
                  <a:srgbClr val="777063"/>
                </a:solidFill>
                <a:latin typeface="Trebuchet MS" pitchFamily="34" charset="0"/>
              </a:rPr>
              <a:t>A jegybank elsődleges célja az árstabilitás elérése és fenntartása.</a:t>
            </a:r>
            <a:endParaRPr lang="hu-HU" sz="1500" dirty="0" err="1">
              <a:solidFill>
                <a:srgbClr val="777063"/>
              </a:solidFill>
              <a:latin typeface="Trebuchet MS" pitchFamily="34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457200" y="846142"/>
            <a:ext cx="8229600" cy="511156"/>
          </a:xfrm>
          <a:prstGeom prst="rect">
            <a:avLst/>
          </a:prstGeom>
        </p:spPr>
        <p:txBody>
          <a:bodyPr/>
          <a:lstStyle>
            <a:lvl1pPr algn="l">
              <a:defRPr sz="25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r>
              <a:rPr lang="hu-HU" dirty="0" smtClean="0"/>
              <a:t>Ide írja be a címet (pl. Összefoglaló, Üzenetek stb.)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>
          <a:xfrm>
            <a:off x="660430" y="1600203"/>
            <a:ext cx="7150092" cy="4421086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616152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pt-BR" smtClean="0"/>
              <a:t>Cím: Minta Cím -  Előadó: Minta Előadó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56376" y="6356350"/>
            <a:ext cx="73042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4pPr>
            <a:lvl5pPr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68816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pt-BR" smtClean="0"/>
              <a:t>Cím: Minta Cím -  Előadó: Minta Előadó</a:t>
            </a:r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56376" y="6356350"/>
            <a:ext cx="73042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616152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pt-BR" smtClean="0"/>
              <a:t>Cím: Minta Cím -  Előadó: Minta Előadó</a:t>
            </a:r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56376" y="6356350"/>
            <a:ext cx="73042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2500" b="1" cap="all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68816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pt-BR" smtClean="0"/>
              <a:t>Cím: Minta Cím -  Előadó: Minta Előadó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8384" y="6356350"/>
            <a:ext cx="658416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250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solidFill>
            <a:schemeClr val="accent1"/>
          </a:solidFill>
        </p:spPr>
        <p:txBody>
          <a:bodyPr anchor="b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4pPr>
            <a:lvl5pPr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solidFill>
            <a:schemeClr val="accent1"/>
          </a:solidFill>
        </p:spPr>
        <p:txBody>
          <a:bodyPr anchor="b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4pPr>
            <a:lvl5pPr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76016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pt-BR" smtClean="0"/>
              <a:t>Cím: Minta Cím -  Előadó: Minta Előadó</a:t>
            </a:r>
            <a:endParaRPr lang="hu-H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28384" y="6356350"/>
            <a:ext cx="658416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fő üzenet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6" descr="mnb_ppt_alap_fejezetelvalaszt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Egyenes összekötő 7"/>
          <p:cNvCxnSpPr/>
          <p:nvPr/>
        </p:nvCxnSpPr>
        <p:spPr>
          <a:xfrm>
            <a:off x="444500" y="6072188"/>
            <a:ext cx="8382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doboz 8"/>
          <p:cNvSpPr txBox="1"/>
          <p:nvPr/>
        </p:nvSpPr>
        <p:spPr>
          <a:xfrm>
            <a:off x="755576" y="6093296"/>
            <a:ext cx="6480175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500" kern="1200" dirty="0" smtClean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Az előadás megállapításai az előadó véleményét tükrözik és nem feltétlenül azonosak az MNB hivatalos álláspontjával.</a:t>
            </a:r>
            <a:endParaRPr lang="hu-HU" sz="1500" dirty="0" err="1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457200" y="846142"/>
            <a:ext cx="8229600" cy="511156"/>
          </a:xfrm>
          <a:prstGeom prst="rect">
            <a:avLst/>
          </a:prstGeom>
        </p:spPr>
        <p:txBody>
          <a:bodyPr/>
          <a:lstStyle>
            <a:lvl1pPr algn="l">
              <a:defRPr sz="25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r>
              <a:rPr lang="hu-HU" dirty="0" smtClean="0"/>
              <a:t>Ide írja be a címet (pl. Összefoglaló, Üzenetek stb.)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>
          <a:xfrm>
            <a:off x="660430" y="1600203"/>
            <a:ext cx="7150092" cy="4421086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fő üzenet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6" descr="mnb_ppt_alap_fejezetelvalaszt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Egyenes összekötő 7"/>
          <p:cNvCxnSpPr/>
          <p:nvPr/>
        </p:nvCxnSpPr>
        <p:spPr>
          <a:xfrm>
            <a:off x="444500" y="6072188"/>
            <a:ext cx="8382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doboz 8"/>
          <p:cNvSpPr txBox="1"/>
          <p:nvPr/>
        </p:nvSpPr>
        <p:spPr>
          <a:xfrm>
            <a:off x="755576" y="6093296"/>
            <a:ext cx="6480175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 kern="1200" dirty="0" smtClean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The views expressed in this presentation are those of the author and do not necessarily represent official positions of the MNB.</a:t>
            </a:r>
            <a:endParaRPr lang="hu-HU" sz="1500" dirty="0" err="1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457200" y="846142"/>
            <a:ext cx="8229600" cy="511156"/>
          </a:xfrm>
          <a:prstGeom prst="rect">
            <a:avLst/>
          </a:prstGeom>
        </p:spPr>
        <p:txBody>
          <a:bodyPr/>
          <a:lstStyle>
            <a:lvl1pPr algn="l">
              <a:defRPr sz="25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r>
              <a:rPr lang="hu-HU" dirty="0" smtClean="0"/>
              <a:t>Ide írja be a címet (pl. Összefoglaló, Üzenetek stb.)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>
          <a:xfrm>
            <a:off x="660430" y="1600203"/>
            <a:ext cx="7150092" cy="4421086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ő üzenet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6" descr="mnb_ppt_alap_fejezetelvalaszt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Egyenes összekötő 7"/>
          <p:cNvCxnSpPr/>
          <p:nvPr/>
        </p:nvCxnSpPr>
        <p:spPr>
          <a:xfrm>
            <a:off x="444500" y="6072188"/>
            <a:ext cx="8382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doboz 8"/>
          <p:cNvSpPr txBox="1"/>
          <p:nvPr/>
        </p:nvSpPr>
        <p:spPr>
          <a:xfrm>
            <a:off x="684213" y="6092825"/>
            <a:ext cx="720015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rgbClr val="777063"/>
                </a:solidFill>
                <a:latin typeface="Trebuchet MS" pitchFamily="34" charset="0"/>
              </a:rPr>
              <a:t>The primary objective of the MNB shall be to achieve and maintain price stability.</a:t>
            </a:r>
            <a:endParaRPr lang="hu-HU" sz="1500" dirty="0" err="1">
              <a:solidFill>
                <a:srgbClr val="777063"/>
              </a:solidFill>
              <a:latin typeface="Trebuchet MS" pitchFamily="34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457200" y="846142"/>
            <a:ext cx="8229600" cy="511156"/>
          </a:xfrm>
          <a:prstGeom prst="rect">
            <a:avLst/>
          </a:prstGeom>
        </p:spPr>
        <p:txBody>
          <a:bodyPr/>
          <a:lstStyle>
            <a:lvl1pPr algn="l">
              <a:defRPr sz="25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r>
              <a:rPr lang="hu-HU" dirty="0" smtClean="0"/>
              <a:t>Ide írja be a címet (pl. Összefoglaló, Üzenetek stb.)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8" name="Tartalom helye 2"/>
          <p:cNvSpPr>
            <a:spLocks noGrp="1"/>
          </p:cNvSpPr>
          <p:nvPr>
            <p:ph idx="1" hasCustomPrompt="1"/>
          </p:nvPr>
        </p:nvSpPr>
        <p:spPr>
          <a:xfrm>
            <a:off x="660430" y="1600203"/>
            <a:ext cx="7150092" cy="4421086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fő üzenet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6" descr="mnb_ppt_alap_fejezetelvalaszt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Egyenes összekötő 7"/>
          <p:cNvCxnSpPr/>
          <p:nvPr/>
        </p:nvCxnSpPr>
        <p:spPr>
          <a:xfrm>
            <a:off x="444500" y="6072188"/>
            <a:ext cx="8382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457200" y="846142"/>
            <a:ext cx="8229600" cy="511156"/>
          </a:xfrm>
          <a:prstGeom prst="rect">
            <a:avLst/>
          </a:prstGeom>
        </p:spPr>
        <p:txBody>
          <a:bodyPr/>
          <a:lstStyle>
            <a:lvl1pPr algn="l">
              <a:defRPr sz="25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r>
              <a:rPr lang="hu-HU" dirty="0" smtClean="0"/>
              <a:t>Ide írja be a címet (pl. Összefoglaló, Üzenetek stb.)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8" name="Tartalom helye 2"/>
          <p:cNvSpPr>
            <a:spLocks noGrp="1"/>
          </p:cNvSpPr>
          <p:nvPr>
            <p:ph idx="1" hasCustomPrompt="1"/>
          </p:nvPr>
        </p:nvSpPr>
        <p:spPr>
          <a:xfrm>
            <a:off x="660430" y="1600203"/>
            <a:ext cx="7150092" cy="4421086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talomjegyzé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7" descr="mnb_ppt_alap_tartalo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4763" y="293688"/>
            <a:ext cx="2535237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457200" y="560390"/>
            <a:ext cx="2844791" cy="654032"/>
          </a:xfrm>
          <a:prstGeom prst="rect">
            <a:avLst/>
          </a:prstGeom>
        </p:spPr>
        <p:txBody>
          <a:bodyPr/>
          <a:lstStyle>
            <a:lvl1pPr algn="l">
              <a:defRPr sz="25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r>
              <a:rPr lang="hu-HU" dirty="0" smtClean="0"/>
              <a:t>Tartalomjegyzék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 hasCustomPrompt="1"/>
          </p:nvPr>
        </p:nvSpPr>
        <p:spPr>
          <a:xfrm>
            <a:off x="457200" y="1600202"/>
            <a:ext cx="8242329" cy="4525963"/>
          </a:xfrm>
          <a:prstGeom prst="rect">
            <a:avLst/>
          </a:prstGeom>
        </p:spPr>
        <p:txBody>
          <a:bodyPr numCol="2">
            <a:noAutofit/>
          </a:bodyPr>
          <a:lstStyle>
            <a:lvl1pPr marL="514350" marR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800" baseline="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lnSpc>
                <a:spcPct val="150000"/>
              </a:lnSpc>
              <a:spcBef>
                <a:spcPts val="0"/>
              </a:spcBef>
              <a:buFont typeface="Trebuchet MS" pitchFamily="34" charset="0"/>
              <a:buChar char="–"/>
              <a:defRPr sz="1500">
                <a:solidFill>
                  <a:srgbClr val="A69F94"/>
                </a:solidFill>
                <a:latin typeface="Trebuchet MS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Készítse el a tartalomjegyzéket</a:t>
            </a:r>
          </a:p>
          <a:p>
            <a:pPr lvl="0"/>
            <a:r>
              <a:rPr lang="hu-HU" dirty="0" smtClean="0"/>
              <a:t>Írja be a fő címeket</a:t>
            </a:r>
          </a:p>
          <a:p>
            <a:pPr lvl="0"/>
            <a:endParaRPr lang="hu-HU" dirty="0" smtClean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4464496" cy="365125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pt-BR" smtClean="0"/>
              <a:t>Cím: Minta Cím -  Előadó: Minta Előadó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7740352" y="6356350"/>
            <a:ext cx="94644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ejezet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10"/>
          <p:cNvCxnSpPr/>
          <p:nvPr/>
        </p:nvCxnSpPr>
        <p:spPr>
          <a:xfrm>
            <a:off x="444500" y="6072188"/>
            <a:ext cx="8382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12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 helye 2"/>
          <p:cNvSpPr>
            <a:spLocks noGrp="1"/>
          </p:cNvSpPr>
          <p:nvPr>
            <p:ph type="body" idx="14" hasCustomPrompt="1"/>
          </p:nvPr>
        </p:nvSpPr>
        <p:spPr>
          <a:xfrm>
            <a:off x="634972" y="1000109"/>
            <a:ext cx="7772400" cy="57150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0" baseline="0">
                <a:solidFill>
                  <a:schemeClr val="tx2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Írja be az alfejezet címét</a:t>
            </a:r>
            <a:endParaRPr lang="en-US" dirty="0" smtClean="0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6"/>
          </p:nvPr>
        </p:nvSpPr>
        <p:spPr>
          <a:xfrm>
            <a:off x="2915816" y="6309320"/>
            <a:ext cx="4450804" cy="365125"/>
          </a:xfrm>
        </p:spPr>
        <p:txBody>
          <a:bodyPr/>
          <a:lstStyle>
            <a:lvl1pPr algn="l">
              <a:defRPr sz="13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smtClean="0"/>
              <a:t>Cím: Minta Cím -  Előadó: Minta Előadó</a:t>
            </a:r>
            <a:endParaRPr lang="hu-HU" dirty="0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7812360" y="6286500"/>
            <a:ext cx="87444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0" name="Cím 9"/>
          <p:cNvSpPr>
            <a:spLocks noGrp="1"/>
          </p:cNvSpPr>
          <p:nvPr>
            <p:ph type="title" hasCustomPrompt="1"/>
          </p:nvPr>
        </p:nvSpPr>
        <p:spPr>
          <a:xfrm>
            <a:off x="611560" y="332656"/>
            <a:ext cx="7776864" cy="562074"/>
          </a:xfrm>
          <a:prstGeom prst="rect">
            <a:avLst/>
          </a:prstGeom>
        </p:spPr>
        <p:txBody>
          <a:bodyPr/>
          <a:lstStyle>
            <a:lvl1pPr algn="l">
              <a:defRPr sz="250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Írja be a fejezet címét</a:t>
            </a:r>
            <a:endParaRPr lang="en-US" dirty="0" smtClean="0"/>
          </a:p>
        </p:txBody>
      </p:sp>
      <p:sp>
        <p:nvSpPr>
          <p:cNvPr id="14" name="Szöveg helye 13"/>
          <p:cNvSpPr>
            <a:spLocks noGrp="1"/>
          </p:cNvSpPr>
          <p:nvPr>
            <p:ph type="body" sz="quarter" idx="18" hasCustomPrompt="1"/>
          </p:nvPr>
        </p:nvSpPr>
        <p:spPr>
          <a:xfrm>
            <a:off x="611188" y="1700213"/>
            <a:ext cx="7848600" cy="4176712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4pPr>
            <a:lvl5pP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hu-HU" dirty="0" smtClean="0"/>
              <a:t>Ide írja a kenyérszöveget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sszú fejezet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10"/>
          <p:cNvCxnSpPr/>
          <p:nvPr/>
        </p:nvCxnSpPr>
        <p:spPr>
          <a:xfrm>
            <a:off x="444500" y="6072188"/>
            <a:ext cx="8382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12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 helye 2"/>
          <p:cNvSpPr>
            <a:spLocks noGrp="1"/>
          </p:cNvSpPr>
          <p:nvPr>
            <p:ph type="body" idx="14"/>
          </p:nvPr>
        </p:nvSpPr>
        <p:spPr>
          <a:xfrm>
            <a:off x="634972" y="1357300"/>
            <a:ext cx="7772400" cy="57150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0">
                <a:solidFill>
                  <a:schemeClr val="tx2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6"/>
          </p:nvPr>
        </p:nvSpPr>
        <p:spPr>
          <a:xfrm>
            <a:off x="2857500" y="6286500"/>
            <a:ext cx="4738836" cy="365125"/>
          </a:xfrm>
        </p:spPr>
        <p:txBody>
          <a:bodyPr/>
          <a:lstStyle>
            <a:lvl1pPr algn="l">
              <a:defRPr sz="13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smtClean="0"/>
              <a:t>Cím: Minta Cím -  Előadó: Minta Előadó</a:t>
            </a:r>
            <a:endParaRPr lang="hu-HU" dirty="0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7884368" y="6286500"/>
            <a:ext cx="802432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1" name="Cím 10"/>
          <p:cNvSpPr>
            <a:spLocks noGrp="1"/>
          </p:cNvSpPr>
          <p:nvPr>
            <p:ph type="title" hasCustomPrompt="1"/>
          </p:nvPr>
        </p:nvSpPr>
        <p:spPr>
          <a:xfrm>
            <a:off x="611560" y="274638"/>
            <a:ext cx="7848872" cy="490066"/>
          </a:xfrm>
          <a:prstGeom prst="rect">
            <a:avLst/>
          </a:prstGeom>
        </p:spPr>
        <p:txBody>
          <a:bodyPr/>
          <a:lstStyle>
            <a:lvl1pPr algn="l">
              <a:defRPr sz="25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text styles</a:t>
            </a:r>
            <a:endParaRPr lang="hu-HU" dirty="0"/>
          </a:p>
        </p:txBody>
      </p:sp>
      <p:sp>
        <p:nvSpPr>
          <p:cNvPr id="14" name="Szöveg helye 13"/>
          <p:cNvSpPr>
            <a:spLocks noGrp="1"/>
          </p:cNvSpPr>
          <p:nvPr>
            <p:ph type="body" sz="quarter" idx="18" hasCustomPrompt="1"/>
          </p:nvPr>
        </p:nvSpPr>
        <p:spPr>
          <a:xfrm>
            <a:off x="611188" y="836613"/>
            <a:ext cx="7848600" cy="43180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 baseline="0">
                <a:solidFill>
                  <a:schemeClr val="tx2"/>
                </a:solidFill>
              </a:defRPr>
            </a:lvl1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hu-HU" sz="1800" dirty="0" smtClean="0"/>
              <a:t>	</a:t>
            </a:r>
            <a:r>
              <a:rPr lang="en-US" dirty="0" smtClean="0"/>
              <a:t>Second level</a:t>
            </a:r>
          </a:p>
          <a:p>
            <a:pPr lvl="0"/>
            <a:endParaRPr lang="hu-HU" dirty="0"/>
          </a:p>
        </p:txBody>
      </p:sp>
      <p:sp>
        <p:nvSpPr>
          <p:cNvPr id="10" name="Szöveg helye 13"/>
          <p:cNvSpPr>
            <a:spLocks noGrp="1"/>
          </p:cNvSpPr>
          <p:nvPr>
            <p:ph type="body" sz="quarter" idx="19" hasCustomPrompt="1"/>
          </p:nvPr>
        </p:nvSpPr>
        <p:spPr>
          <a:xfrm>
            <a:off x="611188" y="2060849"/>
            <a:ext cx="7848600" cy="3816076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4pPr>
            <a:lvl5pP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hu-HU" dirty="0" smtClean="0"/>
              <a:t>Ide írja a kenyérszöveget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544144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dirty="0" smtClean="0"/>
              <a:t>Cím: Minta Cím -  Előadó: Minta Előadó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7884368" y="6356350"/>
            <a:ext cx="802432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80" r:id="rId3"/>
    <p:sldLayoutId id="2147483781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  <p:sldLayoutId id="2147483771" r:id="rId18"/>
    <p:sldLayoutId id="2147483773" r:id="rId19"/>
    <p:sldLayoutId id="2147483774" r:id="rId20"/>
    <p:sldLayoutId id="2147483775" r:id="rId21"/>
    <p:sldLayoutId id="2147483776" r:id="rId22"/>
    <p:sldLayoutId id="2147483777" r:id="rId23"/>
    <p:sldLayoutId id="2147483779" r:id="rId24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penzugyikultura@mnb.h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zöveg helye 2"/>
          <p:cNvSpPr>
            <a:spLocks noGrp="1"/>
          </p:cNvSpPr>
          <p:nvPr>
            <p:ph type="body" idx="14"/>
          </p:nvPr>
        </p:nvSpPr>
        <p:spPr bwMode="auto">
          <a:xfrm>
            <a:off x="971600" y="1340768"/>
            <a:ext cx="7848872" cy="122413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hu-HU" sz="2400" dirty="0" smtClean="0"/>
              <a:t>Miért fontos a fiatal korosztályok pénzügyi jártasságának fejlesztése? </a:t>
            </a:r>
          </a:p>
          <a:p>
            <a:pPr>
              <a:lnSpc>
                <a:spcPct val="150000"/>
              </a:lnSpc>
            </a:pPr>
            <a:endParaRPr lang="hu-HU" sz="2400" dirty="0" smtClean="0"/>
          </a:p>
        </p:txBody>
      </p:sp>
      <p:sp>
        <p:nvSpPr>
          <p:cNvPr id="16387" name="Szöveg helye 3"/>
          <p:cNvSpPr>
            <a:spLocks noGrp="1"/>
          </p:cNvSpPr>
          <p:nvPr>
            <p:ph type="body" idx="15"/>
          </p:nvPr>
        </p:nvSpPr>
        <p:spPr bwMode="auto">
          <a:xfrm>
            <a:off x="2843808" y="3140968"/>
            <a:ext cx="5616624" cy="86409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hu-HU" dirty="0" err="1" smtClean="0"/>
              <a:t>Simor</a:t>
            </a:r>
            <a:r>
              <a:rPr lang="hu-HU" dirty="0" smtClean="0"/>
              <a:t> András</a:t>
            </a:r>
            <a:br>
              <a:rPr lang="hu-HU" dirty="0" smtClean="0"/>
            </a:br>
            <a:r>
              <a:rPr lang="hu-HU" sz="2000" dirty="0" smtClean="0"/>
              <a:t>a Magyar Nemzeti Bank elnöke</a:t>
            </a:r>
          </a:p>
        </p:txBody>
      </p:sp>
      <p:sp>
        <p:nvSpPr>
          <p:cNvPr id="16389" name="Szöveg helye 5"/>
          <p:cNvSpPr>
            <a:spLocks noGrp="1"/>
          </p:cNvSpPr>
          <p:nvPr>
            <p:ph type="body" idx="17"/>
          </p:nvPr>
        </p:nvSpPr>
        <p:spPr bwMode="auto">
          <a:xfrm>
            <a:off x="611560" y="4581128"/>
            <a:ext cx="7772400" cy="50006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dirty="0" smtClean="0"/>
              <a:t>2012. október 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ím 1"/>
          <p:cNvSpPr>
            <a:spLocks noGrp="1"/>
          </p:cNvSpPr>
          <p:nvPr>
            <p:ph type="title"/>
          </p:nvPr>
        </p:nvSpPr>
        <p:spPr bwMode="auto">
          <a:xfrm>
            <a:off x="1115616" y="260648"/>
            <a:ext cx="6480720" cy="7920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2400" b="1" dirty="0" smtClean="0">
                <a:latin typeface="+mn-lt"/>
              </a:rPr>
              <a:t>Miben kér az MNB együttműködést?</a:t>
            </a:r>
            <a:br>
              <a:rPr lang="hu-HU" sz="2400" b="1" dirty="0" smtClean="0">
                <a:latin typeface="+mn-lt"/>
              </a:rPr>
            </a:br>
            <a:endParaRPr lang="hu-HU" sz="2400" dirty="0" smtClean="0">
              <a:latin typeface="+mn-lt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54A77A-67BD-4833-BD7E-2E803A1938AC}" type="slidenum">
              <a:rPr lang="hu-HU"/>
              <a:pPr>
                <a:defRPr/>
              </a:pPr>
              <a:t>10</a:t>
            </a:fld>
            <a:endParaRPr lang="hu-HU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79512" y="1268760"/>
            <a:ext cx="7848872" cy="4535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Éljenek </a:t>
            </a:r>
            <a:r>
              <a:rPr kumimoji="0" lang="hu-HU" sz="2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az MNB és a Pénziránytű alapítvány által kínált lehetőségekkel, programokkal!</a:t>
            </a:r>
          </a:p>
          <a:p>
            <a:pPr marL="342900" indent="-342900"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hu-HU" sz="2200" dirty="0" smtClean="0">
                <a:solidFill>
                  <a:schemeClr val="tx2"/>
                </a:solidFill>
                <a:latin typeface="+mn-lt"/>
              </a:rPr>
              <a:t>A diákoknak igényük van az új típusú, közvetlenül hasznosítható tudásra =&gt; a praktikus pénzügyi ismeretterjesztés is ezt szolgálja</a:t>
            </a:r>
          </a:p>
          <a:p>
            <a:pPr marL="342900" indent="-342900" fontAlgn="auto">
              <a:spcBef>
                <a:spcPts val="600"/>
              </a:spcBef>
              <a:spcAft>
                <a:spcPts val="600"/>
              </a:spcAft>
              <a:buSzPct val="80000"/>
              <a:buFont typeface="Arial" pitchFamily="34" charset="0"/>
              <a:buChar char="•"/>
            </a:pPr>
            <a:r>
              <a:rPr lang="hu-HU" sz="2200" dirty="0" smtClean="0">
                <a:solidFill>
                  <a:schemeClr val="tx2"/>
                </a:solidFill>
                <a:latin typeface="+mn-lt"/>
              </a:rPr>
              <a:t>A gazdaságtörténeti vonatkozások kiemelése fontos szerepet tölthet be a történelem tantárgy presztízsének megőrzésében</a:t>
            </a:r>
          </a:p>
          <a:p>
            <a:pPr marL="342900" indent="-342900" fontAlgn="auto">
              <a:spcBef>
                <a:spcPts val="600"/>
              </a:spcBef>
              <a:spcAft>
                <a:spcPts val="600"/>
              </a:spcAft>
              <a:buSzPct val="80000"/>
              <a:buFont typeface="Arial" pitchFamily="34" charset="0"/>
              <a:buChar char="•"/>
            </a:pPr>
            <a:r>
              <a:rPr lang="hu-HU" sz="2200" dirty="0" smtClean="0">
                <a:solidFill>
                  <a:schemeClr val="tx2"/>
                </a:solidFill>
                <a:latin typeface="+mn-lt"/>
              </a:rPr>
              <a:t>A múlt és a jelen összefüggéseinek megvilágítása =&gt; a történelem képezi az alapját napjaink gazdasági folyamatainak megértésének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u-H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4608513" cy="576064"/>
          </a:xfrm>
        </p:spPr>
        <p:txBody>
          <a:bodyPr>
            <a:noAutofit/>
          </a:bodyPr>
          <a:lstStyle/>
          <a:p>
            <a:r>
              <a:rPr lang="hu-HU" sz="2400" b="1" dirty="0" smtClean="0">
                <a:latin typeface="+mn-lt"/>
              </a:rPr>
              <a:t>A siker kulcsa az összefogás</a:t>
            </a:r>
          </a:p>
        </p:txBody>
      </p:sp>
      <p:sp>
        <p:nvSpPr>
          <p:cNvPr id="16387" name="Tartalom helye 2"/>
          <p:cNvSpPr>
            <a:spLocks noGrp="1"/>
          </p:cNvSpPr>
          <p:nvPr>
            <p:ph idx="1"/>
          </p:nvPr>
        </p:nvSpPr>
        <p:spPr>
          <a:xfrm>
            <a:off x="467544" y="1052736"/>
            <a:ext cx="7416055" cy="4899025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hu-HU" sz="2200" dirty="0" smtClean="0">
                <a:latin typeface="+mn-lt"/>
              </a:rPr>
              <a:t>A pénzügyi kultúra fejlesztése közös érdek;</a:t>
            </a:r>
          </a:p>
          <a:p>
            <a:pPr eaLnBrk="1" hangingPunct="1">
              <a:spcBef>
                <a:spcPts val="600"/>
              </a:spcBef>
            </a:pPr>
            <a:r>
              <a:rPr lang="hu-HU" sz="2200" dirty="0" smtClean="0">
                <a:latin typeface="+mn-lt"/>
              </a:rPr>
              <a:t>Széles körben szükséges szemléletváltozás - ez hosszú távú és erőforrás igényes feladat; </a:t>
            </a:r>
          </a:p>
          <a:p>
            <a:pPr eaLnBrk="1" hangingPunct="1">
              <a:spcBef>
                <a:spcPts val="600"/>
              </a:spcBef>
            </a:pPr>
            <a:r>
              <a:rPr lang="hu-HU" sz="2200" dirty="0" smtClean="0">
                <a:latin typeface="+mn-lt"/>
              </a:rPr>
              <a:t>Tartós eredmény eléréséhez szükség van:</a:t>
            </a:r>
          </a:p>
          <a:p>
            <a:pPr eaLnBrk="1" hangingPunct="1">
              <a:spcBef>
                <a:spcPts val="600"/>
              </a:spcBef>
              <a:buNone/>
            </a:pPr>
            <a:r>
              <a:rPr lang="hu-HU" sz="2200" dirty="0" smtClean="0">
                <a:latin typeface="+mn-lt"/>
              </a:rPr>
              <a:t>      - akkreditált, minőségbiztosított oktatási anyagokra</a:t>
            </a:r>
          </a:p>
          <a:p>
            <a:pPr>
              <a:spcBef>
                <a:spcPts val="600"/>
              </a:spcBef>
              <a:buNone/>
            </a:pPr>
            <a:r>
              <a:rPr lang="hu-HU" sz="2200" dirty="0" smtClean="0">
                <a:latin typeface="+mn-lt"/>
              </a:rPr>
              <a:t>      - gazdasági-pénzügyi ismeretekben jártas és ezt</a:t>
            </a:r>
            <a:br>
              <a:rPr lang="hu-HU" sz="2200" dirty="0" smtClean="0">
                <a:latin typeface="+mn-lt"/>
              </a:rPr>
            </a:br>
            <a:r>
              <a:rPr lang="hu-HU" sz="2200" dirty="0" smtClean="0">
                <a:latin typeface="+mn-lt"/>
              </a:rPr>
              <a:t>    oktatni tudó tanárokra</a:t>
            </a:r>
          </a:p>
          <a:p>
            <a:pPr>
              <a:spcBef>
                <a:spcPts val="600"/>
              </a:spcBef>
              <a:buNone/>
            </a:pPr>
            <a:r>
              <a:rPr lang="hu-HU" sz="2200" dirty="0" smtClean="0">
                <a:latin typeface="+mn-lt"/>
              </a:rPr>
              <a:t>      - tanár továbbképzési programokra</a:t>
            </a:r>
          </a:p>
          <a:p>
            <a:pPr>
              <a:spcBef>
                <a:spcPts val="600"/>
              </a:spcBef>
            </a:pPr>
            <a:r>
              <a:rPr lang="hu-HU" sz="2200" dirty="0" smtClean="0">
                <a:latin typeface="+mn-lt"/>
              </a:rPr>
              <a:t>A jegybank és a Pénziránytű Alapítvány lehetőségeihez képest, rendelkezésre álló eszközeivel támogatást és partnerséget kínál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endParaRPr lang="hu-HU" sz="2200" dirty="0" smtClean="0">
              <a:latin typeface="+mn-lt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endParaRPr lang="hu-HU" sz="2200" dirty="0" smtClean="0">
              <a:latin typeface="+mn-lt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endParaRPr lang="hu-HU" sz="2200" dirty="0" smtClean="0">
              <a:latin typeface="+mn-lt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endParaRPr lang="hu-HU" sz="2200" dirty="0" smtClean="0">
              <a:latin typeface="+mn-lt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endParaRPr lang="hu-HU" sz="2200" dirty="0" smtClean="0">
              <a:latin typeface="+mn-lt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hu-HU" sz="2200" dirty="0" smtClean="0">
                <a:latin typeface="+mn-lt"/>
              </a:rPr>
              <a:t>;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hu-HU" sz="2200" dirty="0" smtClean="0">
                <a:latin typeface="+mn-lt"/>
              </a:rPr>
              <a:t>MNB: jelentős intézményi szerepvállalás mellett együttműködési platform életre hívása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hu-HU" sz="2200" dirty="0" smtClean="0">
                <a:latin typeface="+mn-lt"/>
              </a:rPr>
              <a:t>Pénziránytű Alapítvány</a:t>
            </a:r>
          </a:p>
          <a:p>
            <a:pPr eaLnBrk="1" hangingPunct="1"/>
            <a:endParaRPr lang="hu-HU" dirty="0" smtClean="0">
              <a:latin typeface="Garamond" pitchFamily="18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A1715FC2-8F56-4452-9B25-EE20DA92EE77}" type="slidenum">
              <a:rPr lang="hu-HU" smtClean="0"/>
              <a:pPr>
                <a:defRPr/>
              </a:pPr>
              <a:t>12</a:t>
            </a:fld>
            <a:endParaRPr lang="hu-HU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1763688" y="2132856"/>
            <a:ext cx="5400600" cy="648072"/>
          </a:xfrm>
        </p:spPr>
        <p:txBody>
          <a:bodyPr>
            <a:normAutofit/>
          </a:bodyPr>
          <a:lstStyle/>
          <a:p>
            <a:pPr algn="ctr"/>
            <a:r>
              <a:rPr lang="hu-HU" sz="3200" dirty="0" smtClean="0"/>
              <a:t>Köszönöm a figyelmet!</a:t>
            </a:r>
            <a:endParaRPr lang="hu-HU" sz="3200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8"/>
          </p:nvPr>
        </p:nvSpPr>
        <p:spPr>
          <a:xfrm>
            <a:off x="1691680" y="3356992"/>
            <a:ext cx="5555057" cy="648072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hu-HU" sz="2400" dirty="0" smtClean="0"/>
              <a:t>Kapcsolat: </a:t>
            </a:r>
            <a:r>
              <a:rPr lang="hu-HU" sz="2400" dirty="0" err="1" smtClean="0">
                <a:solidFill>
                  <a:srgbClr val="0070C0"/>
                </a:solidFill>
                <a:hlinkClick r:id="rId3"/>
              </a:rPr>
              <a:t>penzugyikultura</a:t>
            </a:r>
            <a:r>
              <a:rPr lang="hu-HU" sz="2400" dirty="0" smtClean="0">
                <a:solidFill>
                  <a:srgbClr val="0070C0"/>
                </a:solidFill>
                <a:hlinkClick r:id="rId3"/>
              </a:rPr>
              <a:t>@</a:t>
            </a:r>
            <a:r>
              <a:rPr lang="hu-HU" sz="2400" dirty="0" err="1" smtClean="0">
                <a:solidFill>
                  <a:srgbClr val="0070C0"/>
                </a:solidFill>
                <a:hlinkClick r:id="rId3"/>
              </a:rPr>
              <a:t>mnb.hu</a:t>
            </a:r>
            <a:endParaRPr lang="hu-HU" sz="2400" dirty="0" smtClean="0">
              <a:solidFill>
                <a:srgbClr val="0070C0"/>
              </a:solidFill>
            </a:endParaRPr>
          </a:p>
          <a:p>
            <a:endParaRPr lang="hu-H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60648"/>
            <a:ext cx="6047903" cy="791939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400" b="1" dirty="0" smtClean="0">
                <a:latin typeface="+mn-lt"/>
              </a:rPr>
              <a:t>Az elmúlt évek főbb tendenciái a lakossági pénzügyi szolgáltatások piacán</a:t>
            </a:r>
            <a:endParaRPr lang="en-GB" sz="2400" b="1" dirty="0" smtClean="0">
              <a:latin typeface="+mn-lt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628800"/>
            <a:ext cx="7848872" cy="3600400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hu-HU" sz="2200" dirty="0" smtClean="0"/>
              <a:t>Komoly piaci pozíciók kiépülése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2200" dirty="0" smtClean="0"/>
              <a:t>      =&gt; agresszív verseny a szolgáltatók között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hu-HU" sz="2200" dirty="0" smtClean="0"/>
              <a:t>Gyorsuló innovációs folyamatok (termék, értékesítési csatorna)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hu-HU" sz="2200" dirty="0" smtClean="0"/>
              <a:t>Számos új és komplex termék megjelenése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hu-HU" sz="2200" dirty="0" smtClean="0"/>
              <a:t>Piaci kockázatok lecsapódása a fogyasztóknál (deviza alapú eladósodás következményei)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hu-HU" sz="2200" dirty="0" smtClean="0"/>
              <a:t>A pénzügyi-gazdasági válság máig tartó hatásokkal</a:t>
            </a:r>
          </a:p>
          <a:p>
            <a:pPr algn="just">
              <a:lnSpc>
                <a:spcPct val="80000"/>
              </a:lnSpc>
            </a:pPr>
            <a:endParaRPr lang="hu-HU" sz="2800" dirty="0" smtClean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260649"/>
            <a:ext cx="4823767" cy="576064"/>
          </a:xfrm>
        </p:spPr>
        <p:txBody>
          <a:bodyPr>
            <a:normAutofit/>
          </a:bodyPr>
          <a:lstStyle/>
          <a:p>
            <a:pPr algn="ctr"/>
            <a:r>
              <a:rPr lang="hu-HU" sz="2400" b="1" dirty="0" smtClean="0">
                <a:latin typeface="+mn-lt"/>
              </a:rPr>
              <a:t>A válság tanulságai</a:t>
            </a:r>
            <a:endParaRPr lang="en-GB" sz="2400" b="1" dirty="0" smtClean="0">
              <a:latin typeface="+mn-lt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96752"/>
            <a:ext cx="7848872" cy="4464496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hu-HU" sz="2200" dirty="0" smtClean="0"/>
              <a:t>Fokozottabb figyelem a pénzügyi szolgáltatásokat használó ügyfelekre és ezek érdekeire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hu-HU" sz="2200" dirty="0" smtClean="0"/>
              <a:t>A lakosság pénzügyi kultúrájának alacsony színvonala nehezíti a kilábalást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hu-HU" sz="2200" dirty="0" smtClean="0"/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2200" dirty="0" smtClean="0"/>
              <a:t>   Érdemes és szükséges erőfeszítéseket tenni a helyzet javítása érdekében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endParaRPr lang="hu-HU" sz="2200" dirty="0" smtClean="0"/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2200" dirty="0" smtClean="0"/>
              <a:t>Hosszú távú folyamat, ami egy jó várható megtérülésű befektetésként is értelmezhető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3851920" y="2852936"/>
            <a:ext cx="792609" cy="43204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3851920" y="4149080"/>
            <a:ext cx="792609" cy="43204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63575" y="1936750"/>
            <a:ext cx="7508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GB" sz="1800">
              <a:latin typeface="Arial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79512" y="1340768"/>
            <a:ext cx="7848872" cy="31885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hu-HU" sz="2200" dirty="0" smtClean="0">
                <a:solidFill>
                  <a:schemeClr val="tx2"/>
                </a:solidFill>
                <a:latin typeface="Trebuchet MS" pitchFamily="34" charset="0"/>
              </a:rPr>
              <a:t>Pénzügyi és gazdasági oktatásban nem részesült</a:t>
            </a:r>
          </a:p>
          <a:p>
            <a:pPr marL="342900" indent="-342900" algn="just"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hu-HU" sz="2200" dirty="0" smtClean="0">
                <a:solidFill>
                  <a:schemeClr val="tx2"/>
                </a:solidFill>
                <a:latin typeface="Trebuchet MS" pitchFamily="34" charset="0"/>
              </a:rPr>
              <a:t>Hiányoznak a megfontolt döntéshez szükséges háttérismeretek</a:t>
            </a:r>
          </a:p>
          <a:p>
            <a:pPr marL="342900" indent="-342900" algn="just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hu-HU" sz="2200" dirty="0" smtClean="0">
                <a:solidFill>
                  <a:schemeClr val="tx2"/>
                </a:solidFill>
                <a:latin typeface="Trebuchet MS" pitchFamily="34" charset="0"/>
              </a:rPr>
              <a:t>Számottevő „piacgazdasági” tapasztalatok hiánya</a:t>
            </a:r>
          </a:p>
          <a:p>
            <a:pPr marL="342900" indent="-342900" algn="just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hu-HU" sz="2200" dirty="0" smtClean="0">
                <a:solidFill>
                  <a:schemeClr val="tx2"/>
                </a:solidFill>
                <a:latin typeface="Trebuchet MS" pitchFamily="34" charset="0"/>
              </a:rPr>
              <a:t>Új ismereteket nehezen fogad be, ezektől idegenkedik</a:t>
            </a:r>
          </a:p>
          <a:p>
            <a:pPr marL="342900" indent="-342900" algn="just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hu-HU" sz="2200" dirty="0" smtClean="0">
              <a:solidFill>
                <a:schemeClr val="tx2"/>
              </a:solidFill>
              <a:latin typeface="Trebuchet MS" pitchFamily="34" charset="0"/>
            </a:endParaRPr>
          </a:p>
          <a:p>
            <a:pPr marL="185738" indent="-185738"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hu-HU" sz="2200" dirty="0">
              <a:latin typeface="+mn-lt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308304" y="5517232"/>
            <a:ext cx="668413" cy="420787"/>
          </a:xfrm>
        </p:spPr>
        <p:txBody>
          <a:bodyPr/>
          <a:lstStyle/>
          <a:p>
            <a:pPr>
              <a:buFontTx/>
              <a:buNone/>
            </a:pPr>
            <a:r>
              <a:rPr lang="hu-HU" dirty="0" smtClean="0"/>
              <a:t> 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323850" y="188913"/>
            <a:ext cx="842168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2400" b="1" dirty="0">
                <a:solidFill>
                  <a:schemeClr val="tx2"/>
                </a:solidFill>
                <a:latin typeface="+mj-lt"/>
              </a:rPr>
              <a:t>A „tipikus” magyar háztartás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3779912" y="3645024"/>
            <a:ext cx="576262" cy="576263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Téglalap 7"/>
          <p:cNvSpPr/>
          <p:nvPr/>
        </p:nvSpPr>
        <p:spPr>
          <a:xfrm>
            <a:off x="467544" y="4221088"/>
            <a:ext cx="6768752" cy="1618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2200" b="1" dirty="0" smtClean="0">
                <a:solidFill>
                  <a:schemeClr val="tx2"/>
                </a:solidFill>
                <a:latin typeface="Trebuchet MS" pitchFamily="34" charset="0"/>
              </a:rPr>
              <a:t>Tudatos és megfontolt vásárlói magatartásra van szükség a pénzügyi szolgáltatások piacán is!</a:t>
            </a:r>
          </a:p>
          <a:p>
            <a:pPr marL="342900" indent="-342900" algn="ctr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hu-HU" sz="2200" b="1" dirty="0" smtClean="0">
              <a:solidFill>
                <a:schemeClr val="tx2"/>
              </a:solidFill>
              <a:latin typeface="Trebuchet MS" pitchFamily="34" charset="0"/>
            </a:endParaRPr>
          </a:p>
          <a:p>
            <a:pPr marL="342900" indent="-342900" algn="ctr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2200" b="1" dirty="0" smtClean="0">
                <a:solidFill>
                  <a:schemeClr val="tx2"/>
                </a:solidFill>
                <a:latin typeface="Trebuchet MS" pitchFamily="34" charset="0"/>
              </a:rPr>
              <a:t>Pénzügyi képzés szükségessége</a:t>
            </a: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3707904" y="4941168"/>
            <a:ext cx="792609" cy="43204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7632650" cy="719138"/>
          </a:xfrm>
        </p:spPr>
        <p:txBody>
          <a:bodyPr>
            <a:noAutofit/>
          </a:bodyPr>
          <a:lstStyle/>
          <a:p>
            <a:pPr algn="ctr"/>
            <a:r>
              <a:rPr lang="hu-HU" sz="2400" b="1" dirty="0" smtClean="0">
                <a:latin typeface="+mj-lt"/>
              </a:rPr>
              <a:t>Kutatási tapasztalatok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1" y="1412875"/>
            <a:ext cx="7704534" cy="446405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SzPct val="80000"/>
            </a:pPr>
            <a:r>
              <a:rPr lang="hu-HU" sz="2200" dirty="0" smtClean="0">
                <a:latin typeface="+mn-lt"/>
              </a:rPr>
              <a:t>A nem használt banki szolgáltatások iránti minimális érdeklődés és ismeret</a:t>
            </a:r>
          </a:p>
          <a:p>
            <a:pPr>
              <a:spcBef>
                <a:spcPts val="0"/>
              </a:spcBef>
              <a:spcAft>
                <a:spcPts val="600"/>
              </a:spcAft>
              <a:buSzPct val="80000"/>
            </a:pPr>
            <a:r>
              <a:rPr lang="hu-HU" sz="2200" dirty="0" smtClean="0">
                <a:latin typeface="+mn-lt"/>
              </a:rPr>
              <a:t>Passzív, felhasználói attitűd</a:t>
            </a:r>
          </a:p>
          <a:p>
            <a:pPr>
              <a:spcBef>
                <a:spcPts val="0"/>
              </a:spcBef>
              <a:spcAft>
                <a:spcPts val="600"/>
              </a:spcAft>
              <a:buSzPct val="80000"/>
            </a:pPr>
            <a:r>
              <a:rPr lang="hu-HU" sz="2200" dirty="0" smtClean="0">
                <a:latin typeface="+mn-lt"/>
              </a:rPr>
              <a:t>Bizalmatlanság a pénzügyekkel és a szolgáltatókkal szemben</a:t>
            </a:r>
          </a:p>
          <a:p>
            <a:pPr>
              <a:spcBef>
                <a:spcPts val="0"/>
              </a:spcBef>
              <a:spcAft>
                <a:spcPts val="600"/>
              </a:spcAft>
              <a:buSzPct val="80000"/>
            </a:pPr>
            <a:r>
              <a:rPr lang="hu-HU" sz="2200" dirty="0" smtClean="0">
                <a:latin typeface="+mn-lt"/>
              </a:rPr>
              <a:t>Az ismerethiány gátolja a modern értékesítési csatornák igénybevételét</a:t>
            </a:r>
          </a:p>
          <a:p>
            <a:pPr>
              <a:spcBef>
                <a:spcPts val="0"/>
              </a:spcBef>
              <a:spcAft>
                <a:spcPts val="600"/>
              </a:spcAft>
              <a:buSzPct val="80000"/>
            </a:pPr>
            <a:r>
              <a:rPr lang="hu-HU" sz="2200" dirty="0" smtClean="0">
                <a:latin typeface="+mn-lt"/>
              </a:rPr>
              <a:t>A pénzügyi szolgáltatás választását megelőzően kevesen tájékozódnak alaposan</a:t>
            </a:r>
          </a:p>
          <a:p>
            <a:pPr>
              <a:spcBef>
                <a:spcPts val="0"/>
              </a:spcBef>
              <a:spcAft>
                <a:spcPts val="600"/>
              </a:spcAft>
              <a:buSzPct val="80000"/>
            </a:pPr>
            <a:r>
              <a:rPr lang="hu-HU" sz="2200" dirty="0" smtClean="0">
                <a:latin typeface="+mn-lt"/>
              </a:rPr>
              <a:t>Hosszú távú pénzügyi tervezés (anyagi öngondoskodás) hiánya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7272808" cy="936625"/>
          </a:xfrm>
        </p:spPr>
        <p:txBody>
          <a:bodyPr>
            <a:normAutofit/>
          </a:bodyPr>
          <a:lstStyle/>
          <a:p>
            <a:pPr algn="ctr"/>
            <a:r>
              <a:rPr lang="hu-HU" sz="2400" b="1" dirty="0" smtClean="0">
                <a:latin typeface="+mj-lt"/>
              </a:rPr>
              <a:t>Az oktatási rendszerrel szembeni aktuális kihívások</a:t>
            </a:r>
            <a:endParaRPr lang="en-US" sz="2400" b="1" dirty="0" smtClean="0">
              <a:latin typeface="+mj-lt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4744"/>
            <a:ext cx="7848872" cy="5257800"/>
          </a:xfrm>
        </p:spPr>
        <p:txBody>
          <a:bodyPr/>
          <a:lstStyle/>
          <a:p>
            <a:pPr>
              <a:spcBef>
                <a:spcPts val="600"/>
              </a:spcBef>
              <a:buFontTx/>
              <a:buNone/>
            </a:pPr>
            <a:r>
              <a:rPr lang="hu-HU" sz="2100" b="1" dirty="0" smtClean="0">
                <a:latin typeface="+mn-lt"/>
              </a:rPr>
              <a:t>A 2012-ben megújult Nemzeti Alaptantervben megjelenő elvárások:</a:t>
            </a:r>
          </a:p>
          <a:p>
            <a:pPr>
              <a:spcBef>
                <a:spcPts val="0"/>
              </a:spcBef>
            </a:pPr>
            <a:r>
              <a:rPr lang="hu-HU" sz="2100" dirty="0" smtClean="0">
                <a:latin typeface="+mn-lt"/>
              </a:rPr>
              <a:t>Tudásalapú társadalom megteremtése</a:t>
            </a:r>
          </a:p>
          <a:p>
            <a:pPr>
              <a:spcBef>
                <a:spcPts val="0"/>
              </a:spcBef>
            </a:pPr>
            <a:r>
              <a:rPr lang="hu-HU" sz="2100" dirty="0" smtClean="0">
                <a:latin typeface="+mn-lt"/>
              </a:rPr>
              <a:t>Kompetencia alapú fejlesztés</a:t>
            </a:r>
          </a:p>
          <a:p>
            <a:pPr>
              <a:spcBef>
                <a:spcPts val="0"/>
              </a:spcBef>
            </a:pPr>
            <a:r>
              <a:rPr lang="hu-HU" sz="2100" dirty="0" smtClean="0">
                <a:latin typeface="+mn-lt"/>
              </a:rPr>
              <a:t>Korszerű tudás és folyamatos tanulási képesség megszerzése</a:t>
            </a:r>
          </a:p>
          <a:p>
            <a:pPr>
              <a:spcBef>
                <a:spcPts val="600"/>
              </a:spcBef>
              <a:buFontTx/>
              <a:buNone/>
            </a:pPr>
            <a:endParaRPr lang="hu-HU" sz="2100" b="1" dirty="0" smtClean="0">
              <a:latin typeface="+mn-lt"/>
            </a:endParaRPr>
          </a:p>
          <a:p>
            <a:pPr>
              <a:spcBef>
                <a:spcPts val="600"/>
              </a:spcBef>
              <a:buFontTx/>
              <a:buNone/>
            </a:pPr>
            <a:r>
              <a:rPr lang="hu-HU" sz="2100" b="1" dirty="0" smtClean="0">
                <a:latin typeface="+mn-lt"/>
              </a:rPr>
              <a:t>Pénzügyi ismeretek jelenléte az új NAT alapján:</a:t>
            </a:r>
            <a:br>
              <a:rPr lang="hu-HU" sz="2100" b="1" dirty="0" smtClean="0">
                <a:latin typeface="+mn-lt"/>
              </a:rPr>
            </a:br>
            <a:endParaRPr lang="hu-HU" sz="2100" i="1" dirty="0" smtClean="0">
              <a:latin typeface="+mn-lt"/>
            </a:endParaRPr>
          </a:p>
          <a:p>
            <a:pPr>
              <a:spcBef>
                <a:spcPts val="600"/>
              </a:spcBef>
              <a:buSzPct val="80000"/>
              <a:buNone/>
            </a:pPr>
            <a:r>
              <a:rPr lang="hu-HU" sz="2100" dirty="0" smtClean="0">
                <a:latin typeface="+mn-lt"/>
              </a:rPr>
              <a:t>       Továbbra sem önálló kötelező tantárgy</a:t>
            </a:r>
          </a:p>
          <a:p>
            <a:pPr>
              <a:spcBef>
                <a:spcPts val="600"/>
              </a:spcBef>
              <a:buSzPct val="80000"/>
              <a:buNone/>
            </a:pPr>
            <a:r>
              <a:rPr lang="hu-HU" sz="2100" dirty="0" smtClean="0">
                <a:latin typeface="+mn-lt"/>
                <a:sym typeface="Wingdings" pitchFamily="2" charset="2"/>
              </a:rPr>
              <a:t>        Az ismeretanyag elszórtan több, kötelező tantárgyban</a:t>
            </a:r>
            <a:br>
              <a:rPr lang="hu-HU" sz="2100" dirty="0" smtClean="0">
                <a:latin typeface="+mn-lt"/>
                <a:sym typeface="Wingdings" pitchFamily="2" charset="2"/>
              </a:rPr>
            </a:br>
            <a:r>
              <a:rPr lang="hu-HU" sz="2100" dirty="0" smtClean="0">
                <a:latin typeface="+mn-lt"/>
                <a:sym typeface="Wingdings" pitchFamily="2" charset="2"/>
              </a:rPr>
              <a:t>   megjelenik </a:t>
            </a:r>
          </a:p>
          <a:p>
            <a:pPr>
              <a:spcBef>
                <a:spcPts val="600"/>
              </a:spcBef>
              <a:buSzPct val="80000"/>
              <a:buNone/>
            </a:pPr>
            <a:r>
              <a:rPr lang="hu-HU" sz="2100" dirty="0" smtClean="0">
                <a:latin typeface="+mn-lt"/>
                <a:sym typeface="Wingdings" pitchFamily="2" charset="2"/>
              </a:rPr>
              <a:t>       A  szabad órakeret terhére választható jelleggel lehetőség</a:t>
            </a:r>
            <a:br>
              <a:rPr lang="hu-HU" sz="2100" dirty="0" smtClean="0">
                <a:latin typeface="+mn-lt"/>
                <a:sym typeface="Wingdings" pitchFamily="2" charset="2"/>
              </a:rPr>
            </a:br>
            <a:r>
              <a:rPr lang="hu-HU" sz="2100" dirty="0" smtClean="0">
                <a:latin typeface="+mn-lt"/>
                <a:sym typeface="Wingdings" pitchFamily="2" charset="2"/>
              </a:rPr>
              <a:t>   nyílik tantárgyi keretek közötti oktatásra is</a:t>
            </a:r>
            <a:endParaRPr lang="hu-HU" sz="2100" dirty="0" smtClean="0">
              <a:latin typeface="+mn-lt"/>
            </a:endParaRPr>
          </a:p>
        </p:txBody>
      </p:sp>
      <p:sp>
        <p:nvSpPr>
          <p:cNvPr id="4" name="Mínuszjel 3"/>
          <p:cNvSpPr/>
          <p:nvPr/>
        </p:nvSpPr>
        <p:spPr>
          <a:xfrm>
            <a:off x="179512" y="3933056"/>
            <a:ext cx="432048" cy="28803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Pluszjel 4"/>
          <p:cNvSpPr/>
          <p:nvPr/>
        </p:nvSpPr>
        <p:spPr>
          <a:xfrm>
            <a:off x="179512" y="4437112"/>
            <a:ext cx="432048" cy="43204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Pluszjel 5"/>
          <p:cNvSpPr/>
          <p:nvPr/>
        </p:nvSpPr>
        <p:spPr>
          <a:xfrm>
            <a:off x="179512" y="5157192"/>
            <a:ext cx="432048" cy="43204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7772400" cy="936625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hu-HU" sz="2400" b="1" dirty="0" smtClean="0">
                <a:latin typeface="+mj-lt"/>
              </a:rPr>
              <a:t>Fő jegybanki szempontok a pénzügyi kultúra fejlesztésében </a:t>
            </a:r>
            <a:endParaRPr lang="en-US" sz="2400" b="1" dirty="0" smtClean="0">
              <a:latin typeface="+mj-lt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628800"/>
            <a:ext cx="7776864" cy="4535487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2200" dirty="0" smtClean="0">
                <a:latin typeface="+mn-lt"/>
              </a:rPr>
              <a:t>Árstabilitás jelentősége, inflációs várakozások horgonyzása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2200" dirty="0" smtClean="0">
                <a:latin typeface="+mn-lt"/>
              </a:rPr>
              <a:t>Monetáris politikai döntések közérthetőségének növelése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2200" dirty="0" smtClean="0">
                <a:latin typeface="+mn-lt"/>
              </a:rPr>
              <a:t>Pénzügyi stabilitás támogatása</a:t>
            </a:r>
          </a:p>
          <a:p>
            <a:pPr>
              <a:lnSpc>
                <a:spcPct val="95000"/>
              </a:lnSpc>
            </a:pPr>
            <a:r>
              <a:rPr lang="hu-HU" sz="2200" dirty="0" smtClean="0">
                <a:latin typeface="+mn-lt"/>
              </a:rPr>
              <a:t>A korszerű (készpénzkímélő) fizetési módok használatának ösztönzése és elterjesztésének elősegítése</a:t>
            </a:r>
          </a:p>
          <a:p>
            <a:pPr>
              <a:lnSpc>
                <a:spcPct val="95000"/>
              </a:lnSpc>
            </a:pPr>
            <a:r>
              <a:rPr lang="hu-HU" sz="2200" dirty="0" smtClean="0">
                <a:latin typeface="+mn-lt"/>
              </a:rPr>
              <a:t>Alapvető gazdasági mutatószámok értelmezése</a:t>
            </a:r>
            <a:endParaRPr lang="en-US" sz="2200" dirty="0" smtClean="0">
              <a:latin typeface="+mn-lt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endParaRPr lang="hu-HU" sz="2600" dirty="0" smtClean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ím 1"/>
          <p:cNvSpPr>
            <a:spLocks noGrp="1"/>
          </p:cNvSpPr>
          <p:nvPr>
            <p:ph type="title"/>
          </p:nvPr>
        </p:nvSpPr>
        <p:spPr bwMode="auto">
          <a:xfrm>
            <a:off x="1115616" y="260648"/>
            <a:ext cx="6480720" cy="7920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2400" b="1" dirty="0" smtClean="0">
                <a:latin typeface="+mn-lt"/>
              </a:rPr>
              <a:t>Mivel segítheti az MNB a történelemtanárok munkáját?</a:t>
            </a:r>
            <a:br>
              <a:rPr lang="hu-HU" sz="2400" b="1" dirty="0" smtClean="0">
                <a:latin typeface="+mn-lt"/>
              </a:rPr>
            </a:br>
            <a:endParaRPr lang="hu-HU" sz="2400" dirty="0" smtClean="0">
              <a:latin typeface="+mn-lt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54A77A-67BD-4833-BD7E-2E803A1938AC}" type="slidenum">
              <a:rPr lang="hu-HU"/>
              <a:pPr>
                <a:defRPr/>
              </a:pPr>
              <a:t>8</a:t>
            </a:fld>
            <a:endParaRPr lang="hu-HU"/>
          </a:p>
        </p:txBody>
      </p:sp>
      <p:pic>
        <p:nvPicPr>
          <p:cNvPr id="7" name="Kép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005064"/>
            <a:ext cx="3168427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980728"/>
            <a:ext cx="205945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Kép 8"/>
          <p:cNvPicPr/>
          <p:nvPr/>
        </p:nvPicPr>
        <p:blipFill>
          <a:blip r:embed="rId5" cstate="print"/>
          <a:srcRect t="13665" r="50878" b="12059"/>
          <a:stretch>
            <a:fillRect/>
          </a:stretch>
        </p:blipFill>
        <p:spPr bwMode="auto">
          <a:xfrm>
            <a:off x="5724128" y="3140968"/>
            <a:ext cx="223224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980728"/>
            <a:ext cx="2808312" cy="186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X:\_workflow\Pénzügy kultúra\Tanárszeminárium\2011.12.12\Képek\BDG_348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3" y="1196752"/>
            <a:ext cx="1728192" cy="25617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ím 1"/>
          <p:cNvSpPr>
            <a:spLocks noGrp="1"/>
          </p:cNvSpPr>
          <p:nvPr>
            <p:ph type="title"/>
          </p:nvPr>
        </p:nvSpPr>
        <p:spPr bwMode="auto">
          <a:xfrm>
            <a:off x="179512" y="188640"/>
            <a:ext cx="7704856" cy="50405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hu-HU" sz="2400" b="1" dirty="0" smtClean="0">
                <a:latin typeface="+mn-lt"/>
              </a:rPr>
              <a:t>Pénziránytű alapítvány - Pénzügyi oktatási Program</a:t>
            </a:r>
            <a:endParaRPr lang="hu-HU" sz="2400" dirty="0" smtClean="0">
              <a:latin typeface="+mn-lt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54A77A-67BD-4833-BD7E-2E803A1938AC}" type="slidenum">
              <a:rPr lang="hu-HU"/>
              <a:pPr>
                <a:defRPr/>
              </a:pPr>
              <a:t>9</a:t>
            </a:fld>
            <a:endParaRPr lang="hu-HU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 b="2940"/>
          <a:stretch>
            <a:fillRect/>
          </a:stretch>
        </p:blipFill>
        <p:spPr bwMode="auto">
          <a:xfrm>
            <a:off x="179512" y="1052736"/>
            <a:ext cx="346233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Kép 2" descr="\\Srv2\mnb\Kko\Fotok\rendezvények\külső rendezvények\POP díjátadó\IMG_60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789040"/>
            <a:ext cx="2366962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artalom helye 2"/>
          <p:cNvSpPr>
            <a:spLocks noGrp="1"/>
          </p:cNvSpPr>
          <p:nvPr>
            <p:ph idx="1"/>
          </p:nvPr>
        </p:nvSpPr>
        <p:spPr bwMode="auto">
          <a:xfrm>
            <a:off x="3851920" y="908720"/>
            <a:ext cx="4032448" cy="504056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SzPct val="80000"/>
              <a:buFont typeface="Wingdings" pitchFamily="2" charset="2"/>
              <a:buChar char="Ø"/>
            </a:pPr>
            <a:r>
              <a:rPr lang="hu-HU" sz="2200" dirty="0" smtClean="0"/>
              <a:t>Internetes alapú oktatócsomag pénzügyi-gazdasági témakörökben középiskolák részére</a:t>
            </a:r>
          </a:p>
          <a:p>
            <a:pPr>
              <a:buSzPct val="80000"/>
              <a:buFont typeface="Wingdings" pitchFamily="2" charset="2"/>
              <a:buChar char="Ø"/>
            </a:pPr>
            <a:r>
              <a:rPr lang="hu-HU" sz="2200" dirty="0" smtClean="0"/>
              <a:t>Az MNB támogatásával, a Pénziránytű alapítvány koordinálása mellett</a:t>
            </a:r>
          </a:p>
          <a:p>
            <a:pPr>
              <a:buSzPct val="80000"/>
              <a:buFont typeface="Wingdings" pitchFamily="2" charset="2"/>
              <a:buChar char="Ø"/>
            </a:pPr>
            <a:r>
              <a:rPr lang="hu-HU" sz="2200" dirty="0" smtClean="0"/>
              <a:t>Iskolák részvétele pályázati úton</a:t>
            </a:r>
          </a:p>
          <a:p>
            <a:pPr>
              <a:buSzPct val="80000"/>
              <a:buFont typeface="Wingdings" pitchFamily="2" charset="2"/>
              <a:buChar char="Ø"/>
            </a:pPr>
            <a:r>
              <a:rPr lang="hu-HU" sz="2200" dirty="0" smtClean="0"/>
              <a:t>Az elmúlt 4 tanévben 60 középiskola bevonásával 8 ezer diák részesült képzésben 300 tanár bevonásával</a:t>
            </a:r>
            <a:endParaRPr lang="hu-HU" sz="22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MNB színséma">
      <a:dk1>
        <a:sysClr val="windowText" lastClr="000000"/>
      </a:dk1>
      <a:lt1>
        <a:sysClr val="window" lastClr="FFFFFF"/>
      </a:lt1>
      <a:dk2>
        <a:srgbClr val="857760"/>
      </a:dk2>
      <a:lt2>
        <a:srgbClr val="DFD9D4"/>
      </a:lt2>
      <a:accent1>
        <a:srgbClr val="80BA27"/>
      </a:accent1>
      <a:accent2>
        <a:srgbClr val="FBBA00"/>
      </a:accent2>
      <a:accent3>
        <a:srgbClr val="00998B"/>
      </a:accent3>
      <a:accent4>
        <a:srgbClr val="00B68B"/>
      </a:accent4>
      <a:accent5>
        <a:srgbClr val="B12009"/>
      </a:accent5>
      <a:accent6>
        <a:srgbClr val="E7378C"/>
      </a:accent6>
      <a:hlink>
        <a:srgbClr val="00B6ED"/>
      </a:hlink>
      <a:folHlink>
        <a:srgbClr val="00998B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2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1157</TotalTime>
  <Words>1085</Words>
  <Application>Microsoft Office PowerPoint</Application>
  <PresentationFormat>Diavetítés a képernyőre (4:3 oldalarány)</PresentationFormat>
  <Paragraphs>146</Paragraphs>
  <Slides>12</Slides>
  <Notes>9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blank</vt:lpstr>
      <vt:lpstr>1. dia</vt:lpstr>
      <vt:lpstr>Az elmúlt évek főbb tendenciái a lakossági pénzügyi szolgáltatások piacán</vt:lpstr>
      <vt:lpstr>A válság tanulságai</vt:lpstr>
      <vt:lpstr>4. dia</vt:lpstr>
      <vt:lpstr>Kutatási tapasztalatok</vt:lpstr>
      <vt:lpstr>Az oktatási rendszerrel szembeni aktuális kihívások</vt:lpstr>
      <vt:lpstr>Fő jegybanki szempontok a pénzügyi kultúra fejlesztésében </vt:lpstr>
      <vt:lpstr>Mivel segítheti az MNB a történelemtanárok munkáját? </vt:lpstr>
      <vt:lpstr>Pénziránytű alapítvány - Pénzügyi oktatási Program</vt:lpstr>
      <vt:lpstr>Miben kér az MNB együttműködést? </vt:lpstr>
      <vt:lpstr>A siker kulcsa az összefogás</vt:lpstr>
      <vt:lpstr>Köszönöm a figyelmet!</vt:lpstr>
    </vt:vector>
  </TitlesOfParts>
  <Company>Magyar Nemzeti Bank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szalaygy</dc:creator>
  <cp:lastModifiedBy>Szalay György</cp:lastModifiedBy>
  <cp:revision>153</cp:revision>
  <dcterms:created xsi:type="dcterms:W3CDTF">2011-03-29T12:19:04Z</dcterms:created>
  <dcterms:modified xsi:type="dcterms:W3CDTF">2012-10-05T08:39:11Z</dcterms:modified>
</cp:coreProperties>
</file>