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Gy\Documents\doku\KGy\KONFERENC\TTE2012\bankrendszer_873_9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Gy\Documents\doku\KGy\KONFERENC\TTE2012\bankrendszer_873_9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Munka3!$C$1</c:f>
              <c:strCache>
                <c:ptCount val="1"/>
                <c:pt idx="0">
                  <c:v>1873</c:v>
                </c:pt>
              </c:strCache>
            </c:strRef>
          </c:tx>
          <c:cat>
            <c:strRef>
              <c:f>Munka3!$A$2:$B$7</c:f>
              <c:strCache>
                <c:ptCount val="6"/>
                <c:pt idx="0">
                  <c:v>ONB/O-MB</c:v>
                </c:pt>
                <c:pt idx="1">
                  <c:v>Rt. bankok</c:v>
                </c:pt>
                <c:pt idx="2">
                  <c:v>Földhitelintézetek</c:v>
                </c:pt>
                <c:pt idx="3">
                  <c:v>Takarékpénztárak</c:v>
                </c:pt>
                <c:pt idx="4">
                  <c:v>Postatakarékpénztár</c:v>
                </c:pt>
                <c:pt idx="5">
                  <c:v>Hitelszövetkezetek</c:v>
                </c:pt>
              </c:strCache>
            </c:strRef>
          </c:cat>
          <c:val>
            <c:numRef>
              <c:f>Munka3!$C$2:$C$7</c:f>
              <c:numCache>
                <c:formatCode>#,##0.00</c:formatCode>
                <c:ptCount val="6"/>
                <c:pt idx="0">
                  <c:v>1111.26</c:v>
                </c:pt>
                <c:pt idx="1">
                  <c:v>2497.38</c:v>
                </c:pt>
                <c:pt idx="2" formatCode="General">
                  <c:v>296.14999999999998</c:v>
                </c:pt>
                <c:pt idx="3">
                  <c:v>1405.26</c:v>
                </c:pt>
                <c:pt idx="4" formatCode="General">
                  <c:v>0</c:v>
                </c:pt>
                <c:pt idx="5" formatCode="General">
                  <c:v>69.48</c:v>
                </c:pt>
              </c:numCache>
            </c:numRef>
          </c:val>
        </c:ser>
        <c:ser>
          <c:idx val="1"/>
          <c:order val="1"/>
          <c:tx>
            <c:strRef>
              <c:f>Munka3!$D$1</c:f>
              <c:strCache>
                <c:ptCount val="1"/>
                <c:pt idx="0">
                  <c:v>1903</c:v>
                </c:pt>
              </c:strCache>
            </c:strRef>
          </c:tx>
          <c:cat>
            <c:strRef>
              <c:f>Munka3!$A$2:$B$7</c:f>
              <c:strCache>
                <c:ptCount val="6"/>
                <c:pt idx="0">
                  <c:v>ONB/O-MB</c:v>
                </c:pt>
                <c:pt idx="1">
                  <c:v>Rt. bankok</c:v>
                </c:pt>
                <c:pt idx="2">
                  <c:v>Földhitelintézetek</c:v>
                </c:pt>
                <c:pt idx="3">
                  <c:v>Takarékpénztárak</c:v>
                </c:pt>
                <c:pt idx="4">
                  <c:v>Postatakarékpénztár</c:v>
                </c:pt>
                <c:pt idx="5">
                  <c:v>Hitelszövetkezetek</c:v>
                </c:pt>
              </c:strCache>
            </c:strRef>
          </c:cat>
          <c:val>
            <c:numRef>
              <c:f>Munka3!$D$2:$D$7</c:f>
              <c:numCache>
                <c:formatCode>#,##0.00</c:formatCode>
                <c:ptCount val="6"/>
                <c:pt idx="0">
                  <c:v>2523.04</c:v>
                </c:pt>
                <c:pt idx="1">
                  <c:v>5724.1</c:v>
                </c:pt>
                <c:pt idx="2">
                  <c:v>3320</c:v>
                </c:pt>
                <c:pt idx="3">
                  <c:v>7457.2</c:v>
                </c:pt>
                <c:pt idx="4" formatCode="General">
                  <c:v>569.5</c:v>
                </c:pt>
                <c:pt idx="5">
                  <c:v>2265.9299999999998</c:v>
                </c:pt>
              </c:numCache>
            </c:numRef>
          </c:val>
        </c:ser>
        <c:axId val="65109376"/>
        <c:axId val="65115264"/>
      </c:barChart>
      <c:catAx>
        <c:axId val="65109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65115264"/>
        <c:crosses val="autoZero"/>
        <c:auto val="1"/>
        <c:lblAlgn val="ctr"/>
        <c:lblOffset val="100"/>
      </c:catAx>
      <c:valAx>
        <c:axId val="65115264"/>
        <c:scaling>
          <c:orientation val="minMax"/>
        </c:scaling>
        <c:axPos val="l"/>
        <c:majorGridlines/>
        <c:numFmt formatCode="#,##0.00" sourceLinked="1"/>
        <c:tickLblPos val="nextTo"/>
        <c:crossAx val="651093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hu-H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Munka2!$B$2</c:f>
              <c:strCache>
                <c:ptCount val="1"/>
                <c:pt idx="0">
                  <c:v>1873</c:v>
                </c:pt>
              </c:strCache>
            </c:strRef>
          </c:tx>
          <c:cat>
            <c:strRef>
              <c:f>Munka2!$A$3:$A$8</c:f>
              <c:strCache>
                <c:ptCount val="6"/>
                <c:pt idx="0">
                  <c:v>ONB/O-MB*</c:v>
                </c:pt>
                <c:pt idx="1">
                  <c:v>Rt. bankok</c:v>
                </c:pt>
                <c:pt idx="2">
                  <c:v>Földhitelintézetek</c:v>
                </c:pt>
                <c:pt idx="3">
                  <c:v>Takarékpénztárak</c:v>
                </c:pt>
                <c:pt idx="4">
                  <c:v>Postatakarékpénztár</c:v>
                </c:pt>
                <c:pt idx="5">
                  <c:v>Hitelszövetkezetek</c:v>
                </c:pt>
              </c:strCache>
            </c:strRef>
          </c:cat>
          <c:val>
            <c:numRef>
              <c:f>Munka2!$B$3:$B$8</c:f>
              <c:numCache>
                <c:formatCode>General</c:formatCode>
                <c:ptCount val="6"/>
                <c:pt idx="0">
                  <c:v>348.94</c:v>
                </c:pt>
                <c:pt idx="1">
                  <c:v>263.4199999999999</c:v>
                </c:pt>
                <c:pt idx="2">
                  <c:v>125.67999999999998</c:v>
                </c:pt>
                <c:pt idx="3">
                  <c:v>375.26</c:v>
                </c:pt>
                <c:pt idx="4">
                  <c:v>0</c:v>
                </c:pt>
                <c:pt idx="5">
                  <c:v>39.75</c:v>
                </c:pt>
              </c:numCache>
            </c:numRef>
          </c:val>
        </c:ser>
        <c:ser>
          <c:idx val="1"/>
          <c:order val="1"/>
          <c:tx>
            <c:strRef>
              <c:f>Munka2!$C$2</c:f>
              <c:strCache>
                <c:ptCount val="1"/>
                <c:pt idx="0">
                  <c:v>1903</c:v>
                </c:pt>
              </c:strCache>
            </c:strRef>
          </c:tx>
          <c:cat>
            <c:strRef>
              <c:f>Munka2!$A$3:$A$8</c:f>
              <c:strCache>
                <c:ptCount val="6"/>
                <c:pt idx="0">
                  <c:v>ONB/O-MB*</c:v>
                </c:pt>
                <c:pt idx="1">
                  <c:v>Rt. bankok</c:v>
                </c:pt>
                <c:pt idx="2">
                  <c:v>Földhitelintézetek</c:v>
                </c:pt>
                <c:pt idx="3">
                  <c:v>Takarékpénztárak</c:v>
                </c:pt>
                <c:pt idx="4">
                  <c:v>Postatakarékpénztár</c:v>
                </c:pt>
                <c:pt idx="5">
                  <c:v>Hitelszövetkezetek</c:v>
                </c:pt>
              </c:strCache>
            </c:strRef>
          </c:cat>
          <c:val>
            <c:numRef>
              <c:f>Munka2!$C$3:$C$8</c:f>
              <c:numCache>
                <c:formatCode>#,##0.00</c:formatCode>
                <c:ptCount val="6"/>
                <c:pt idx="0" formatCode="General">
                  <c:v>867.93</c:v>
                </c:pt>
                <c:pt idx="1">
                  <c:v>1929.2</c:v>
                </c:pt>
                <c:pt idx="2">
                  <c:v>1299.8</c:v>
                </c:pt>
                <c:pt idx="3">
                  <c:v>2643.9</c:v>
                </c:pt>
                <c:pt idx="4">
                  <c:v>118.9</c:v>
                </c:pt>
                <c:pt idx="5">
                  <c:v>443.67</c:v>
                </c:pt>
              </c:numCache>
            </c:numRef>
          </c:val>
        </c:ser>
        <c:axId val="65733760"/>
        <c:axId val="65735296"/>
      </c:barChart>
      <c:catAx>
        <c:axId val="65733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65735296"/>
        <c:crosses val="autoZero"/>
        <c:auto val="1"/>
        <c:lblAlgn val="ctr"/>
        <c:lblOffset val="100"/>
      </c:catAx>
      <c:valAx>
        <c:axId val="65735296"/>
        <c:scaling>
          <c:orientation val="minMax"/>
        </c:scaling>
        <c:axPos val="l"/>
        <c:majorGridlines/>
        <c:numFmt formatCode="General" sourceLinked="1"/>
        <c:tickLblPos val="nextTo"/>
        <c:crossAx val="657337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hu-HU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0AEB2-3211-473A-8E04-F05EFBC95E00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ECC82-46F4-4850-A02F-264B30566FE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8A46D-F32B-4B77-ADF7-EA06922D604B}" type="datetimeFigureOut">
              <a:rPr lang="hu-HU" smtClean="0"/>
              <a:pPr/>
              <a:t>2012.10.05.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A67B-6C21-4B82-9776-43AE292C6DF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352928" cy="1470025"/>
          </a:xfrm>
        </p:spPr>
        <p:txBody>
          <a:bodyPr/>
          <a:lstStyle/>
          <a:p>
            <a:r>
              <a:rPr lang="hu-HU" dirty="0" smtClean="0"/>
              <a:t>A magyar bankrendszer születése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Kövér György</a:t>
            </a:r>
          </a:p>
          <a:p>
            <a:endParaRPr lang="hu-HU" dirty="0"/>
          </a:p>
          <a:p>
            <a:r>
              <a:rPr lang="hu-HU" dirty="0" smtClean="0"/>
              <a:t>TTE. 2012. október 6.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Kiinduló kérdések: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Mi van a születés előtt? Puszta helyen jön-e létre a bankrendszer?</a:t>
            </a:r>
          </a:p>
          <a:p>
            <a:r>
              <a:rPr lang="hu-HU" dirty="0" smtClean="0"/>
              <a:t>Mit jelent a Habsburg birodalom (Osztrák-Magyar Monarchia) keretén belül, hogy „magyar bankrendszer”? Van-e bankrendszernek „nacionáléja”?</a:t>
            </a:r>
          </a:p>
          <a:p>
            <a:r>
              <a:rPr lang="hu-HU" dirty="0" smtClean="0"/>
              <a:t>Szakosodott pénzintézeti szektor funkcionálisan tagolt rendszere vagy mindenes bankok minden téren rivalizáló hálózata?</a:t>
            </a:r>
          </a:p>
          <a:p>
            <a:r>
              <a:rPr lang="hu-HU" dirty="0" smtClean="0"/>
              <a:t>Piac-orientált, avagy bank-orientált fejlődés</a:t>
            </a:r>
            <a:r>
              <a:rPr lang="hu-HU" dirty="0" smtClean="0"/>
              <a:t>? Brit vagy német modellhez hasonlít inkább?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63272" cy="562074"/>
          </a:xfrm>
        </p:spPr>
        <p:txBody>
          <a:bodyPr>
            <a:noAutofit/>
          </a:bodyPr>
          <a:lstStyle/>
          <a:p>
            <a:r>
              <a:rPr lang="hu-HU" sz="3600" dirty="0" smtClean="0"/>
              <a:t>Banktípusok I: jegybank mint központi bank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Osztrák Nemzeti Bank (1816. II. devalváció lebonyolításakor) „Az állami csőd jegyében született meg. A vagyonát siratók zúgolódásait elcsitítani, a kormány tehetetlenségét palástolni, a kincstárnak új kölcsön-forrást nyitni volt a törekvése.” (Havas Miksa, 1902) </a:t>
            </a:r>
          </a:p>
          <a:p>
            <a:pPr>
              <a:buNone/>
            </a:pPr>
            <a:r>
              <a:rPr lang="hu-HU" sz="2400" dirty="0" smtClean="0"/>
              <a:t>	12 fiók-pénztárból 3 Magyarországon (Buda, Temesvár, Nagyszeben)</a:t>
            </a:r>
          </a:p>
          <a:p>
            <a:r>
              <a:rPr lang="hu-HU" sz="2400" dirty="0" smtClean="0"/>
              <a:t>Budapesti fiók (1851) leszámítolás, lombardüzlet</a:t>
            </a:r>
          </a:p>
          <a:p>
            <a:r>
              <a:rPr lang="hu-HU" sz="2400" dirty="0" smtClean="0"/>
              <a:t>1862 III. bankprivilégium:  államtól való függetlenség</a:t>
            </a:r>
          </a:p>
          <a:p>
            <a:pPr>
              <a:buNone/>
            </a:pPr>
            <a:r>
              <a:rPr lang="hu-HU" sz="2400" dirty="0" smtClean="0"/>
              <a:t>	- bankkormányzót a császár nevezi ki</a:t>
            </a:r>
          </a:p>
          <a:p>
            <a:pPr>
              <a:buNone/>
            </a:pPr>
            <a:r>
              <a:rPr lang="hu-HU" sz="2400" dirty="0" smtClean="0"/>
              <a:t>	- államadósság 80 millió </a:t>
            </a:r>
            <a:r>
              <a:rPr lang="hu-HU" sz="2400" dirty="0" err="1" smtClean="0"/>
              <a:t>frt-os</a:t>
            </a:r>
            <a:r>
              <a:rPr lang="hu-HU" sz="2400" dirty="0" smtClean="0"/>
              <a:t> szinten rögzítése 1866-ra </a:t>
            </a:r>
            <a:r>
              <a:rPr lang="hu-HU" sz="2400" dirty="0" smtClean="0"/>
              <a:t>(tkp. jegykibocsátási </a:t>
            </a:r>
            <a:r>
              <a:rPr lang="hu-HU" sz="2400" dirty="0" smtClean="0"/>
              <a:t>monopólium ára)</a:t>
            </a:r>
          </a:p>
          <a:p>
            <a:pPr>
              <a:buNone/>
            </a:pPr>
            <a:r>
              <a:rPr lang="hu-HU" sz="2400" dirty="0" smtClean="0"/>
              <a:t>	- új hitelkapcsolatra nem léphet az állammal (csak bizományos üzlet) </a:t>
            </a:r>
          </a:p>
          <a:p>
            <a:r>
              <a:rPr lang="hu-HU" sz="2400" dirty="0" smtClean="0"/>
              <a:t>Osztrák-Magyar Bank (1878) </a:t>
            </a:r>
          </a:p>
          <a:p>
            <a:pPr lvl="1">
              <a:buNone/>
            </a:pPr>
            <a:r>
              <a:rPr lang="hu-HU" sz="2400" dirty="0" smtClean="0"/>
              <a:t>	bécsi 		</a:t>
            </a:r>
            <a:r>
              <a:rPr lang="hu-HU" sz="2400" dirty="0" smtClean="0"/>
              <a:t>		és </a:t>
            </a:r>
            <a:r>
              <a:rPr lang="hu-HU" sz="2400" dirty="0" smtClean="0"/>
              <a:t>	</a:t>
            </a:r>
            <a:r>
              <a:rPr lang="hu-HU" sz="2400" dirty="0" smtClean="0"/>
              <a:t>budapesti </a:t>
            </a:r>
            <a:r>
              <a:rPr lang="hu-HU" sz="2400" dirty="0" smtClean="0"/>
              <a:t>főintézet</a:t>
            </a:r>
          </a:p>
          <a:p>
            <a:pPr>
              <a:buNone/>
            </a:pPr>
            <a:r>
              <a:rPr lang="hu-HU" sz="2400" dirty="0" smtClean="0"/>
              <a:t>1913: 55 </a:t>
            </a:r>
            <a:r>
              <a:rPr lang="hu-HU" sz="2400" dirty="0" smtClean="0"/>
              <a:t>fiók 83 mellékhely		</a:t>
            </a:r>
            <a:r>
              <a:rPr lang="hu-HU" sz="2400" dirty="0" smtClean="0"/>
              <a:t>	43 </a:t>
            </a:r>
            <a:r>
              <a:rPr lang="hu-HU" sz="2400" dirty="0" smtClean="0"/>
              <a:t>fiók 107 mellékhely</a:t>
            </a:r>
            <a:endParaRPr lang="hu-H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62074"/>
          </a:xfrm>
        </p:spPr>
        <p:txBody>
          <a:bodyPr>
            <a:noAutofit/>
          </a:bodyPr>
          <a:lstStyle/>
          <a:p>
            <a:r>
              <a:rPr lang="hu-HU" sz="3600" dirty="0" smtClean="0"/>
              <a:t>Banktípusok II. takarékpénztárak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Erste </a:t>
            </a:r>
            <a:r>
              <a:rPr lang="hu-HU" dirty="0" err="1" smtClean="0"/>
              <a:t>Österreichische</a:t>
            </a:r>
            <a:r>
              <a:rPr lang="hu-HU" dirty="0" smtClean="0"/>
              <a:t> </a:t>
            </a:r>
            <a:r>
              <a:rPr lang="hu-HU" dirty="0" err="1" smtClean="0"/>
              <a:t>Spar-Casse</a:t>
            </a:r>
            <a:r>
              <a:rPr lang="hu-HU" dirty="0" smtClean="0"/>
              <a:t> (1819) filantróp célkitűzések</a:t>
            </a:r>
          </a:p>
          <a:p>
            <a:pPr>
              <a:buNone/>
            </a:pPr>
            <a:r>
              <a:rPr lang="hu-HU" dirty="0" smtClean="0"/>
              <a:t>	Felvidék, Délvidék, Dunántúl városaiban </a:t>
            </a:r>
            <a:r>
              <a:rPr lang="hu-HU" dirty="0" err="1" smtClean="0"/>
              <a:t>kommanditált</a:t>
            </a:r>
            <a:r>
              <a:rPr lang="hu-HU" dirty="0" smtClean="0"/>
              <a:t> (megbízott) kereskedőket, hogy számára betéteket gyűjtsenek (</a:t>
            </a:r>
            <a:r>
              <a:rPr lang="hu-HU" dirty="0" err="1" smtClean="0"/>
              <a:t>Érsekújvárott</a:t>
            </a:r>
            <a:r>
              <a:rPr lang="hu-HU" dirty="0" smtClean="0"/>
              <a:t>, Zólyomban, Szegeden 1827-29 között, Varasdon, 1827-30 és Eszéken, 1827-34) Legtovább: Nagyszombatban (1827-41), Pozsonyban (1828-41) és Győrött (1827-38). 1844-re az egész birodalom területén megszűnnek.</a:t>
            </a:r>
          </a:p>
          <a:p>
            <a:r>
              <a:rPr lang="hu-HU" dirty="0" smtClean="0"/>
              <a:t>Brassói Általános Takarékpénztár (1836)</a:t>
            </a:r>
          </a:p>
          <a:p>
            <a:r>
              <a:rPr lang="hu-HU" dirty="0" smtClean="0"/>
              <a:t>Pestmegyei (később Pesti Hazai) Első Tkp. (1840) Fáy András</a:t>
            </a:r>
          </a:p>
          <a:p>
            <a:r>
              <a:rPr lang="hu-HU" dirty="0" smtClean="0"/>
              <a:t>M. </a:t>
            </a:r>
            <a:r>
              <a:rPr lang="hu-HU" dirty="0" err="1" smtClean="0"/>
              <a:t>kir</a:t>
            </a:r>
            <a:r>
              <a:rPr lang="hu-HU" dirty="0" smtClean="0"/>
              <a:t>. 1840. </a:t>
            </a:r>
            <a:r>
              <a:rPr lang="hu-HU" dirty="0" err="1" smtClean="0"/>
              <a:t>XVIII.tc</a:t>
            </a:r>
            <a:r>
              <a:rPr lang="hu-HU" dirty="0" smtClean="0"/>
              <a:t>. közkereseti társaságokról szóló </a:t>
            </a:r>
            <a:r>
              <a:rPr lang="hu-HU" dirty="0" err="1" smtClean="0"/>
              <a:t>trv</a:t>
            </a:r>
            <a:r>
              <a:rPr lang="hu-HU" dirty="0" smtClean="0"/>
              <a:t>. Pozsonyi tkp. (1841) már részvénytársasági formában alakul (</a:t>
            </a:r>
            <a:r>
              <a:rPr lang="hu-HU" dirty="0" err="1" smtClean="0"/>
              <a:t>PHETkp</a:t>
            </a:r>
            <a:r>
              <a:rPr lang="hu-HU" dirty="0" smtClean="0"/>
              <a:t>. 1845-től Rt.) szakítás az emberbaráti eszmével, hitel ingatlanra, váltóüzlet is</a:t>
            </a:r>
          </a:p>
          <a:p>
            <a:r>
              <a:rPr lang="hu-HU" dirty="0" smtClean="0"/>
              <a:t>Ausztria 1844: </a:t>
            </a:r>
            <a:r>
              <a:rPr lang="hu-HU" dirty="0" err="1" smtClean="0"/>
              <a:t>Regulatívum</a:t>
            </a:r>
            <a:r>
              <a:rPr lang="hu-HU" dirty="0" smtClean="0"/>
              <a:t> (kancellária dekrétuma) különösen emberbaráti egyletek és községek; kormányfelügyelet alatt; profitelv kiiktatása (1970-es évekig </a:t>
            </a:r>
            <a:r>
              <a:rPr lang="hu-HU" dirty="0" smtClean="0"/>
              <a:t>érvényben</a:t>
            </a:r>
            <a:r>
              <a:rPr lang="hu-HU" dirty="0" smtClean="0"/>
              <a:t>)</a:t>
            </a:r>
            <a:endParaRPr lang="hu-HU" dirty="0" smtClean="0"/>
          </a:p>
          <a:p>
            <a:r>
              <a:rPr lang="hu-HU" dirty="0" smtClean="0"/>
              <a:t>Magyarországon  először egy 1847-es szabályrendelet próbálja meg egyes pontjait bevezetni, 1852. júl. Magyarországon is kihirdetik a </a:t>
            </a:r>
            <a:r>
              <a:rPr lang="hu-HU" dirty="0" err="1" smtClean="0"/>
              <a:t>Regulatívumot</a:t>
            </a:r>
            <a:r>
              <a:rPr lang="hu-HU" dirty="0" smtClean="0"/>
              <a:t> (nem sikerül keresztülvinni) 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6768752" cy="648072"/>
          </a:xfrm>
        </p:spPr>
        <p:txBody>
          <a:bodyPr>
            <a:noAutofit/>
          </a:bodyPr>
          <a:lstStyle/>
          <a:p>
            <a:r>
              <a:rPr lang="hu-HU" sz="3600" dirty="0" smtClean="0"/>
              <a:t>Banktípusok III.</a:t>
            </a:r>
            <a:endParaRPr lang="hu-HU" sz="3600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4320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Kereskedő-bankárok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0" y="836712"/>
            <a:ext cx="4355976" cy="6021288"/>
          </a:xfrm>
        </p:spPr>
        <p:txBody>
          <a:bodyPr/>
          <a:lstStyle/>
          <a:p>
            <a:r>
              <a:rPr lang="en-GB" dirty="0" smtClean="0"/>
              <a:t>1850 </a:t>
            </a:r>
            <a:r>
              <a:rPr lang="en-GB" dirty="0" err="1" smtClean="0"/>
              <a:t>április</a:t>
            </a:r>
            <a:r>
              <a:rPr lang="hu-HU" dirty="0" smtClean="0"/>
              <a:t>:</a:t>
            </a:r>
            <a:r>
              <a:rPr lang="en-GB" dirty="0" smtClean="0"/>
              <a:t> a</a:t>
            </a:r>
            <a:r>
              <a:rPr lang="hu-HU" dirty="0" smtClean="0"/>
              <a:t>z </a:t>
            </a:r>
            <a:r>
              <a:rPr lang="hu-HU" dirty="0" err="1" smtClean="0"/>
              <a:t>ONB-nél</a:t>
            </a:r>
            <a:r>
              <a:rPr lang="hu-HU" dirty="0" smtClean="0"/>
              <a:t> Bécsben</a:t>
            </a:r>
            <a:r>
              <a:rPr lang="en-GB" dirty="0" smtClean="0"/>
              <a:t> </a:t>
            </a:r>
            <a:r>
              <a:rPr lang="en-GB" dirty="0" err="1" smtClean="0"/>
              <a:t>leszámítolásra</a:t>
            </a:r>
            <a:r>
              <a:rPr lang="en-GB" dirty="0" smtClean="0"/>
              <a:t> </a:t>
            </a:r>
            <a:r>
              <a:rPr lang="en-GB" dirty="0" err="1" smtClean="0"/>
              <a:t>kerülő</a:t>
            </a:r>
            <a:r>
              <a:rPr lang="en-GB" dirty="0" smtClean="0"/>
              <a:t> </a:t>
            </a:r>
            <a:r>
              <a:rPr lang="en-GB" dirty="0" err="1" smtClean="0"/>
              <a:t>váltók</a:t>
            </a:r>
            <a:r>
              <a:rPr lang="en-GB" dirty="0" smtClean="0"/>
              <a:t> 65%-</a:t>
            </a:r>
            <a:r>
              <a:rPr lang="en-GB" dirty="0" err="1" smtClean="0"/>
              <a:t>át</a:t>
            </a:r>
            <a:r>
              <a:rPr lang="en-GB" dirty="0" smtClean="0"/>
              <a:t>  hat </a:t>
            </a:r>
            <a:r>
              <a:rPr lang="en-GB" dirty="0" err="1" smtClean="0"/>
              <a:t>kereskedő-bankár</a:t>
            </a:r>
            <a:r>
              <a:rPr lang="en-GB" dirty="0" smtClean="0"/>
              <a:t>  (</a:t>
            </a:r>
            <a:r>
              <a:rPr lang="en-GB" dirty="0" err="1" smtClean="0"/>
              <a:t>Sina</a:t>
            </a:r>
            <a:r>
              <a:rPr lang="en-GB" dirty="0" smtClean="0"/>
              <a:t>, Popp, </a:t>
            </a:r>
            <a:r>
              <a:rPr lang="en-GB" dirty="0" err="1" smtClean="0"/>
              <a:t>Arnstein</a:t>
            </a:r>
            <a:r>
              <a:rPr lang="en-GB" dirty="0" smtClean="0"/>
              <a:t> &amp;  </a:t>
            </a:r>
            <a:r>
              <a:rPr lang="en-GB" dirty="0" err="1" smtClean="0"/>
              <a:t>Eskeles</a:t>
            </a:r>
            <a:r>
              <a:rPr lang="en-GB" dirty="0" smtClean="0"/>
              <a:t>, Rothschild, Goldstein,</a:t>
            </a:r>
            <a:r>
              <a:rPr lang="hu-HU" dirty="0" smtClean="0"/>
              <a:t> </a:t>
            </a:r>
            <a:r>
              <a:rPr lang="en-GB" dirty="0" err="1" smtClean="0"/>
              <a:t>Weikersheim</a:t>
            </a:r>
            <a:r>
              <a:rPr lang="en-GB" dirty="0" smtClean="0"/>
              <a:t>) </a:t>
            </a:r>
            <a:r>
              <a:rPr lang="hu-HU" dirty="0" smtClean="0"/>
              <a:t>ill.</a:t>
            </a:r>
            <a:r>
              <a:rPr lang="en-GB" dirty="0" smtClean="0"/>
              <a:t> </a:t>
            </a:r>
            <a:r>
              <a:rPr lang="en-GB" dirty="0" err="1" smtClean="0"/>
              <a:t>egy</a:t>
            </a:r>
            <a:r>
              <a:rPr lang="en-GB" dirty="0" smtClean="0"/>
              <a:t> </a:t>
            </a:r>
            <a:r>
              <a:rPr lang="en-GB" dirty="0" err="1" smtClean="0"/>
              <a:t>vasút</a:t>
            </a:r>
            <a:r>
              <a:rPr lang="en-GB" dirty="0" smtClean="0"/>
              <a:t> (</a:t>
            </a:r>
            <a:r>
              <a:rPr lang="en-GB" dirty="0" err="1" smtClean="0"/>
              <a:t>Nordbahn</a:t>
            </a:r>
            <a:r>
              <a:rPr lang="en-GB" dirty="0" smtClean="0"/>
              <a:t>) n</a:t>
            </a:r>
            <a:r>
              <a:rPr lang="hu-HU" dirty="0" err="1" smtClean="0"/>
              <a:t>yú</a:t>
            </a:r>
            <a:r>
              <a:rPr lang="en-GB" dirty="0" err="1" smtClean="0"/>
              <a:t>jtotta</a:t>
            </a:r>
            <a:r>
              <a:rPr lang="en-GB" dirty="0" smtClean="0"/>
              <a:t> be.</a:t>
            </a:r>
            <a:r>
              <a:rPr lang="hu-HU" dirty="0" smtClean="0"/>
              <a:t> </a:t>
            </a:r>
          </a:p>
          <a:p>
            <a:r>
              <a:rPr lang="hu-HU" dirty="0" smtClean="0"/>
              <a:t>Kereskedő-bankárok Pesten</a:t>
            </a:r>
          </a:p>
          <a:p>
            <a:pPr>
              <a:buNone/>
            </a:pPr>
            <a:r>
              <a:rPr lang="hu-HU" dirty="0" err="1" smtClean="0"/>
              <a:t>Jos</a:t>
            </a:r>
            <a:r>
              <a:rPr lang="hu-HU" dirty="0" smtClean="0"/>
              <a:t>. L. </a:t>
            </a:r>
            <a:r>
              <a:rPr lang="hu-HU" dirty="0" err="1" smtClean="0"/>
              <a:t>Boskovitz</a:t>
            </a:r>
            <a:r>
              <a:rPr lang="hu-HU" dirty="0" smtClean="0"/>
              <a:t> u. </a:t>
            </a:r>
            <a:r>
              <a:rPr lang="hu-HU" dirty="0" err="1" smtClean="0"/>
              <a:t>Comp</a:t>
            </a:r>
            <a:r>
              <a:rPr lang="hu-HU" dirty="0" smtClean="0"/>
              <a:t>. (csőd: 1857); </a:t>
            </a:r>
          </a:p>
          <a:p>
            <a:pPr>
              <a:buNone/>
            </a:pPr>
            <a:r>
              <a:rPr lang="hu-HU" dirty="0" err="1" smtClean="0"/>
              <a:t>Joh</a:t>
            </a:r>
            <a:r>
              <a:rPr lang="hu-HU" dirty="0" smtClean="0"/>
              <a:t>. Sam. </a:t>
            </a:r>
            <a:r>
              <a:rPr lang="hu-HU" dirty="0" err="1" smtClean="0"/>
              <a:t>Frölich</a:t>
            </a:r>
            <a:r>
              <a:rPr lang="hu-HU" dirty="0" smtClean="0"/>
              <a:t> (csőd: 1865);</a:t>
            </a:r>
          </a:p>
          <a:p>
            <a:pPr>
              <a:buNone/>
            </a:pPr>
            <a:r>
              <a:rPr lang="hu-HU" dirty="0" err="1" smtClean="0"/>
              <a:t>Wodianer</a:t>
            </a:r>
            <a:r>
              <a:rPr lang="hu-HU" dirty="0" smtClean="0"/>
              <a:t> et </a:t>
            </a:r>
            <a:r>
              <a:rPr lang="hu-HU" dirty="0" err="1" smtClean="0"/>
              <a:t>Sohn</a:t>
            </a:r>
            <a:r>
              <a:rPr lang="hu-HU" dirty="0" smtClean="0"/>
              <a:t> (egyik fia, Mór Bécsben magánbankár); </a:t>
            </a:r>
          </a:p>
          <a:p>
            <a:pPr>
              <a:buNone/>
            </a:pPr>
            <a:r>
              <a:rPr lang="hu-HU" dirty="0" smtClean="0"/>
              <a:t>C. J. </a:t>
            </a:r>
            <a:r>
              <a:rPr lang="hu-HU" dirty="0" err="1" smtClean="0"/>
              <a:t>Malvieux</a:t>
            </a:r>
            <a:r>
              <a:rPr lang="hu-HU" dirty="0" smtClean="0"/>
              <a:t> († 1866</a:t>
            </a:r>
            <a:r>
              <a:rPr lang="hu-HU" dirty="0" smtClean="0"/>
              <a:t>) 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>
          <a:xfrm>
            <a:off x="4645025" y="476672"/>
            <a:ext cx="4041775" cy="4320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Kereskedelmi bankok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499992" y="836712"/>
            <a:ext cx="4644008" cy="602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u-HU" dirty="0" smtClean="0"/>
              <a:t>Pesti Magyar Kereskedelmi Bank </a:t>
            </a:r>
          </a:p>
          <a:p>
            <a:pPr>
              <a:spcBef>
                <a:spcPts val="0"/>
              </a:spcBef>
              <a:buNone/>
            </a:pPr>
            <a:r>
              <a:rPr lang="hu-HU" dirty="0" smtClean="0"/>
              <a:t>	- 82 pesti polgár előterjesztése (1831)</a:t>
            </a:r>
          </a:p>
          <a:p>
            <a:pPr>
              <a:spcBef>
                <a:spcPts val="0"/>
              </a:spcBef>
              <a:buNone/>
            </a:pPr>
            <a:r>
              <a:rPr lang="hu-HU" dirty="0" smtClean="0"/>
              <a:t>	- Ullmann Mór nagykereskedő kezdeményező szerepe (alelnök)</a:t>
            </a:r>
          </a:p>
          <a:p>
            <a:pPr>
              <a:spcBef>
                <a:spcPts val="0"/>
              </a:spcBef>
              <a:buNone/>
            </a:pPr>
            <a:r>
              <a:rPr lang="hu-HU" dirty="0" smtClean="0"/>
              <a:t>	- legnagyobb részvényesek : Rothschild; Ullmann; </a:t>
            </a:r>
            <a:r>
              <a:rPr lang="hu-HU" dirty="0" err="1" smtClean="0"/>
              <a:t>Wodianer</a:t>
            </a:r>
            <a:r>
              <a:rPr lang="hu-HU" dirty="0" smtClean="0"/>
              <a:t> </a:t>
            </a:r>
          </a:p>
          <a:p>
            <a:pPr>
              <a:spcBef>
                <a:spcPts val="0"/>
              </a:spcBef>
            </a:pPr>
            <a:r>
              <a:rPr lang="hu-HU" dirty="0" err="1" smtClean="0"/>
              <a:t>Niederössterreichische</a:t>
            </a:r>
            <a:r>
              <a:rPr lang="hu-HU" dirty="0" smtClean="0"/>
              <a:t> </a:t>
            </a:r>
            <a:r>
              <a:rPr lang="hu-HU" dirty="0" err="1" smtClean="0"/>
              <a:t>Escompt-Gesellschaft</a:t>
            </a:r>
            <a:r>
              <a:rPr lang="hu-HU" dirty="0" smtClean="0"/>
              <a:t> (1853)</a:t>
            </a:r>
          </a:p>
          <a:p>
            <a:pPr>
              <a:spcBef>
                <a:spcPts val="0"/>
              </a:spcBef>
            </a:pPr>
            <a:r>
              <a:rPr lang="hu-HU" dirty="0" err="1" smtClean="0"/>
              <a:t>Banca</a:t>
            </a:r>
            <a:r>
              <a:rPr lang="hu-HU" dirty="0" smtClean="0"/>
              <a:t> </a:t>
            </a:r>
            <a:r>
              <a:rPr lang="hu-HU" dirty="0" err="1" smtClean="0"/>
              <a:t>Commerciale</a:t>
            </a:r>
            <a:r>
              <a:rPr lang="hu-HU" dirty="0" smtClean="0"/>
              <a:t> </a:t>
            </a:r>
            <a:r>
              <a:rPr lang="hu-HU" dirty="0" err="1" smtClean="0"/>
              <a:t>Triestina</a:t>
            </a:r>
            <a:r>
              <a:rPr lang="hu-HU" dirty="0" smtClean="0"/>
              <a:t> (1859)</a:t>
            </a:r>
          </a:p>
          <a:p>
            <a:pPr>
              <a:spcBef>
                <a:spcPts val="0"/>
              </a:spcBef>
            </a:pPr>
            <a:r>
              <a:rPr lang="hu-HU" dirty="0" err="1" smtClean="0"/>
              <a:t>Malvieux</a:t>
            </a:r>
            <a:r>
              <a:rPr lang="hu-HU" dirty="0" smtClean="0"/>
              <a:t> volt cégvezetője  </a:t>
            </a:r>
            <a:r>
              <a:rPr lang="hu-HU" dirty="0" err="1" smtClean="0"/>
              <a:t>Holl</a:t>
            </a:r>
            <a:r>
              <a:rPr lang="hu-HU" dirty="0" smtClean="0"/>
              <a:t> Frigyes viszi be a Magyar Leszámítoló és Pénzváltó Bank Rt.-be (1869) </a:t>
            </a:r>
            <a:r>
              <a:rPr lang="hu-HU" dirty="0" err="1" smtClean="0"/>
              <a:t>Holl</a:t>
            </a:r>
            <a:r>
              <a:rPr lang="hu-HU" dirty="0" smtClean="0"/>
              <a:t> egyik igazgató lesz  (tőkeapport: NÖEG)</a:t>
            </a:r>
            <a:endParaRPr lang="hu-HU" dirty="0"/>
          </a:p>
        </p:txBody>
      </p:sp>
      <p:sp>
        <p:nvSpPr>
          <p:cNvPr id="8" name="Jobbra nyíl 7"/>
          <p:cNvSpPr/>
          <p:nvPr/>
        </p:nvSpPr>
        <p:spPr>
          <a:xfrm>
            <a:off x="3419872" y="6445376"/>
            <a:ext cx="792088" cy="295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490066"/>
          </a:xfrm>
        </p:spPr>
        <p:txBody>
          <a:bodyPr>
            <a:noAutofit/>
          </a:bodyPr>
          <a:lstStyle/>
          <a:p>
            <a:r>
              <a:rPr lang="hu-HU" sz="3600" dirty="0" smtClean="0"/>
              <a:t>Banktípusok IV. </a:t>
            </a:r>
            <a:r>
              <a:rPr lang="hu-HU" sz="3600" dirty="0" err="1" smtClean="0"/>
              <a:t>jelzáloghitelintézetek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453336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Porosz </a:t>
            </a:r>
            <a:r>
              <a:rPr lang="hu-HU" dirty="0" err="1" smtClean="0"/>
              <a:t>Landschaftok</a:t>
            </a:r>
            <a:r>
              <a:rPr lang="hu-HU" dirty="0" smtClean="0"/>
              <a:t> </a:t>
            </a:r>
            <a:r>
              <a:rPr lang="hu-HU" dirty="0" smtClean="0"/>
              <a:t>mintájára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- </a:t>
            </a:r>
            <a:r>
              <a:rPr lang="hu-HU" dirty="0" err="1" smtClean="0"/>
              <a:t>Galizische</a:t>
            </a:r>
            <a:r>
              <a:rPr lang="hu-HU" dirty="0" smtClean="0"/>
              <a:t> </a:t>
            </a:r>
            <a:r>
              <a:rPr lang="hu-HU" dirty="0" err="1" smtClean="0"/>
              <a:t>Landständische</a:t>
            </a:r>
            <a:r>
              <a:rPr lang="hu-HU" dirty="0" smtClean="0"/>
              <a:t> CA (1841)</a:t>
            </a:r>
          </a:p>
          <a:p>
            <a:pPr>
              <a:buNone/>
            </a:pPr>
            <a:r>
              <a:rPr lang="hu-HU" dirty="0" smtClean="0"/>
              <a:t>	- Magyar Földhitelintézet (1863</a:t>
            </a:r>
            <a:r>
              <a:rPr lang="hu-HU" dirty="0" smtClean="0"/>
              <a:t>) (eredetileg egyesületi formában)</a:t>
            </a:r>
            <a:endParaRPr lang="hu-HU" dirty="0" smtClean="0"/>
          </a:p>
          <a:p>
            <a:r>
              <a:rPr lang="hu-HU" dirty="0" smtClean="0"/>
              <a:t>Osztrák Nemzeti Bank jelzálogosztálya (1856) – egyedülálló Európában</a:t>
            </a:r>
          </a:p>
          <a:p>
            <a:r>
              <a:rPr lang="hu-HU" dirty="0" smtClean="0"/>
              <a:t>Francia ‘</a:t>
            </a:r>
            <a:r>
              <a:rPr lang="hu-HU" dirty="0" err="1" smtClean="0"/>
              <a:t>crédit</a:t>
            </a:r>
            <a:r>
              <a:rPr lang="hu-HU" dirty="0" smtClean="0"/>
              <a:t> </a:t>
            </a:r>
            <a:r>
              <a:rPr lang="hu-HU" dirty="0" err="1" smtClean="0"/>
              <a:t>foncier</a:t>
            </a:r>
            <a:r>
              <a:rPr lang="hu-HU" dirty="0" smtClean="0"/>
              <a:t>’ mintájára (francia tőkével)</a:t>
            </a:r>
          </a:p>
          <a:p>
            <a:pPr>
              <a:buNone/>
            </a:pPr>
            <a:r>
              <a:rPr lang="hu-HU" dirty="0" smtClean="0"/>
              <a:t>	- Allgemeine </a:t>
            </a:r>
            <a:r>
              <a:rPr lang="hu-HU" dirty="0" err="1" smtClean="0"/>
              <a:t>Österreichsiche</a:t>
            </a:r>
            <a:r>
              <a:rPr lang="hu-HU" dirty="0" smtClean="0"/>
              <a:t> </a:t>
            </a:r>
            <a:r>
              <a:rPr lang="hu-HU" dirty="0" err="1" smtClean="0"/>
              <a:t>Boden-Credit-Anstalt</a:t>
            </a:r>
            <a:r>
              <a:rPr lang="hu-HU" dirty="0" smtClean="0"/>
              <a:t>  (1864)</a:t>
            </a:r>
          </a:p>
          <a:p>
            <a:pPr>
              <a:buNone/>
            </a:pPr>
            <a:r>
              <a:rPr lang="hu-HU" dirty="0" smtClean="0"/>
              <a:t>	- Magyar Jelzáloghitelbank (1870)</a:t>
            </a:r>
          </a:p>
          <a:p>
            <a:pPr>
              <a:buNone/>
            </a:pPr>
            <a:r>
              <a:rPr lang="hu-HU" dirty="0" smtClean="0"/>
              <a:t>Magyarországi jelzáloghitelezés: </a:t>
            </a:r>
          </a:p>
          <a:p>
            <a:pPr>
              <a:buNone/>
            </a:pPr>
            <a:r>
              <a:rPr lang="hu-HU" dirty="0" smtClean="0"/>
              <a:t>1870:	1. ONB (27,6%)</a:t>
            </a:r>
          </a:p>
          <a:p>
            <a:pPr>
              <a:buNone/>
            </a:pPr>
            <a:r>
              <a:rPr lang="hu-HU" dirty="0" smtClean="0"/>
              <a:t>		2-3. BCA – MF (21,5-21,5%)</a:t>
            </a:r>
          </a:p>
          <a:p>
            <a:pPr>
              <a:buNone/>
            </a:pPr>
            <a:r>
              <a:rPr lang="hu-HU" dirty="0" smtClean="0"/>
              <a:t>1910: 	1. MF </a:t>
            </a:r>
          </a:p>
          <a:p>
            <a:pPr>
              <a:buNone/>
            </a:pPr>
            <a:r>
              <a:rPr lang="hu-HU" dirty="0" smtClean="0"/>
              <a:t>		2. M. Jelzáloghitelbank </a:t>
            </a:r>
          </a:p>
          <a:p>
            <a:pPr>
              <a:buNone/>
            </a:pPr>
            <a:r>
              <a:rPr lang="hu-HU" dirty="0" smtClean="0"/>
              <a:t>		3. PMKB</a:t>
            </a:r>
          </a:p>
          <a:p>
            <a:pPr>
              <a:buNone/>
            </a:pPr>
            <a:r>
              <a:rPr lang="hu-HU" dirty="0" smtClean="0"/>
              <a:t>		4. ONB</a:t>
            </a:r>
          </a:p>
          <a:p>
            <a:pPr>
              <a:buNone/>
            </a:pPr>
            <a:r>
              <a:rPr lang="hu-HU" dirty="0" smtClean="0"/>
              <a:t>		5. BCA</a:t>
            </a:r>
          </a:p>
          <a:p>
            <a:pPr>
              <a:buNone/>
            </a:pPr>
            <a:r>
              <a:rPr lang="hu-HU" dirty="0" smtClean="0"/>
              <a:t>		6. Magyar Takarékpénztárak Kp-i Jelzálogbankja (1892)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hu-HU" sz="3600" dirty="0" smtClean="0"/>
              <a:t>Banktípusok V.: hitelszövetkezetek </a:t>
            </a:r>
            <a:endParaRPr lang="hu-HU" sz="36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0" y="476672"/>
            <a:ext cx="4497388" cy="720080"/>
          </a:xfrm>
        </p:spPr>
        <p:txBody>
          <a:bodyPr>
            <a:noAutofit/>
          </a:bodyPr>
          <a:lstStyle/>
          <a:p>
            <a:r>
              <a:rPr lang="hu-HU" b="0" dirty="0" smtClean="0"/>
              <a:t> </a:t>
            </a:r>
          </a:p>
          <a:p>
            <a:r>
              <a:rPr lang="hu-HU" b="0" dirty="0" smtClean="0"/>
              <a:t>Franz Hermann </a:t>
            </a:r>
            <a:r>
              <a:rPr lang="hu-HU" b="0" dirty="0" err="1" smtClean="0"/>
              <a:t>Schulze</a:t>
            </a:r>
            <a:r>
              <a:rPr lang="hu-HU" b="0" dirty="0" smtClean="0"/>
              <a:t> (1808-1883); </a:t>
            </a:r>
            <a:r>
              <a:rPr lang="hu-HU" b="0" dirty="0" err="1" smtClean="0"/>
              <a:t>Schulze-Delitzsch-féle</a:t>
            </a:r>
            <a:r>
              <a:rPr lang="hu-HU" b="0" dirty="0" smtClean="0"/>
              <a:t> </a:t>
            </a:r>
            <a:endParaRPr lang="hu-HU" b="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0" y="1124744"/>
            <a:ext cx="4499992" cy="5661248"/>
          </a:xfrm>
        </p:spPr>
        <p:txBody>
          <a:bodyPr>
            <a:normAutofit/>
          </a:bodyPr>
          <a:lstStyle/>
          <a:p>
            <a:pPr marL="252000" indent="-252000">
              <a:spcBef>
                <a:spcPts val="0"/>
              </a:spcBef>
            </a:pPr>
            <a:r>
              <a:rPr lang="hu-HU" dirty="0" smtClean="0"/>
              <a:t>1850-es </a:t>
            </a:r>
            <a:r>
              <a:rPr lang="hu-HU" dirty="0" smtClean="0"/>
              <a:t>évektől,  </a:t>
            </a:r>
            <a:r>
              <a:rPr lang="hu-HU" dirty="0" smtClean="0"/>
              <a:t>eredetileg emberbaráti célok; elsősorban városi iparosság számára,  </a:t>
            </a:r>
            <a:r>
              <a:rPr lang="hu-HU" dirty="0" err="1" smtClean="0"/>
              <a:t>Vorschussverein</a:t>
            </a:r>
            <a:endParaRPr lang="hu-HU" dirty="0" smtClean="0"/>
          </a:p>
          <a:p>
            <a:pPr marL="252000" indent="-252000">
              <a:spcBef>
                <a:spcPts val="0"/>
              </a:spcBef>
            </a:pPr>
            <a:r>
              <a:rPr lang="hu-HU" dirty="0" smtClean="0"/>
              <a:t>Besztercei Takarék- és Kisegítő Egylet (1851) nyomán szász városokban takarék- és előlegegyletek (1862-67)</a:t>
            </a:r>
          </a:p>
          <a:p>
            <a:pPr marL="252000" indent="-252000">
              <a:spcBef>
                <a:spcPts val="0"/>
              </a:spcBef>
            </a:pPr>
            <a:r>
              <a:rPr lang="hu-HU" dirty="0" smtClean="0"/>
              <a:t>Kolozsvári (1858), majd Tordai </a:t>
            </a:r>
            <a:r>
              <a:rPr lang="hu-HU" dirty="0" smtClean="0"/>
              <a:t>Kisegítő Pénztáregylet (1865)</a:t>
            </a:r>
          </a:p>
          <a:p>
            <a:pPr marL="252000" indent="-252000">
              <a:spcBef>
                <a:spcPts val="0"/>
              </a:spcBef>
            </a:pPr>
            <a:r>
              <a:rPr lang="hu-HU" dirty="0" err="1" smtClean="0"/>
              <a:t>Győrvárosi</a:t>
            </a:r>
            <a:r>
              <a:rPr lang="hu-HU" dirty="0" smtClean="0"/>
              <a:t> kölcsönösen segélyző pénztáregylet (1864); Pécsi kölcsönös segélyegylet (1866)</a:t>
            </a:r>
          </a:p>
          <a:p>
            <a:pPr marL="252000" indent="-252000">
              <a:spcBef>
                <a:spcPts val="0"/>
              </a:spcBef>
            </a:pPr>
            <a:r>
              <a:rPr lang="hu-HU" dirty="0" smtClean="0"/>
              <a:t>Pesti </a:t>
            </a:r>
            <a:r>
              <a:rPr lang="hu-HU" dirty="0" smtClean="0"/>
              <a:t>Népbank  mint önsegélyező intézet (1866); </a:t>
            </a:r>
            <a:r>
              <a:rPr lang="hu-HU" dirty="0" smtClean="0"/>
              <a:t>csődje (</a:t>
            </a:r>
            <a:r>
              <a:rPr lang="hu-HU" dirty="0" smtClean="0"/>
              <a:t>1873)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572000" y="548680"/>
            <a:ext cx="4572000" cy="648072"/>
          </a:xfrm>
        </p:spPr>
        <p:txBody>
          <a:bodyPr>
            <a:noAutofit/>
          </a:bodyPr>
          <a:lstStyle/>
          <a:p>
            <a:r>
              <a:rPr lang="hu-HU" b="0" dirty="0" smtClean="0"/>
              <a:t>Friedrich Wilhelm Raiffeisen (1818-1888); Raiffeisen-féle</a:t>
            </a:r>
            <a:endParaRPr lang="hu-HU" b="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99993" y="1196752"/>
            <a:ext cx="4644008" cy="56612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1880-as évektől, osztalékot nem fizet; eleinte betétet sem fogad el; hosszú lejáratra kötelezvények ellenében</a:t>
            </a:r>
          </a:p>
          <a:p>
            <a:r>
              <a:rPr lang="hu-HU" dirty="0" smtClean="0"/>
              <a:t>Agrárius mozgalom felkarolja</a:t>
            </a:r>
          </a:p>
          <a:p>
            <a:r>
              <a:rPr lang="hu-HU" dirty="0" smtClean="0"/>
              <a:t>Pestvármegyei Hitelszövetkezet (1885) mintájára községi hitelszövetkezetek</a:t>
            </a:r>
          </a:p>
          <a:p>
            <a:r>
              <a:rPr lang="hu-HU" dirty="0" smtClean="0"/>
              <a:t>Hazai Szövetkezetek Kp-i Hitelintézete (1894) </a:t>
            </a:r>
          </a:p>
          <a:p>
            <a:r>
              <a:rPr lang="hu-HU" dirty="0" smtClean="0"/>
              <a:t>1898: </a:t>
            </a:r>
            <a:r>
              <a:rPr lang="hu-HU" dirty="0" err="1" smtClean="0"/>
              <a:t>XXIII.tc</a:t>
            </a:r>
            <a:r>
              <a:rPr lang="hu-HU" dirty="0" smtClean="0"/>
              <a:t>. A gazdasági és ipari hitelszövetkezetekről </a:t>
            </a:r>
          </a:p>
          <a:p>
            <a:r>
              <a:rPr lang="hu-HU" dirty="0" smtClean="0"/>
              <a:t>Országos Kp-i Hitelszövetkezet</a:t>
            </a:r>
          </a:p>
          <a:p>
            <a:pPr>
              <a:buNone/>
            </a:pPr>
            <a:r>
              <a:rPr lang="hu-HU" dirty="0" smtClean="0"/>
              <a:t>	- 1897: 157 községi </a:t>
            </a:r>
            <a:r>
              <a:rPr lang="hu-HU" dirty="0" err="1" smtClean="0"/>
              <a:t>hitelszöv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- 1913: 2425 községi </a:t>
            </a:r>
            <a:r>
              <a:rPr lang="hu-HU" dirty="0" err="1" smtClean="0"/>
              <a:t>hitelszöv</a:t>
            </a:r>
            <a:r>
              <a:rPr lang="hu-HU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576064"/>
          </a:xfrm>
        </p:spPr>
        <p:txBody>
          <a:bodyPr>
            <a:normAutofit fontScale="90000"/>
          </a:bodyPr>
          <a:lstStyle/>
          <a:p>
            <a:r>
              <a:rPr lang="hu-HU" sz="3600" dirty="0" smtClean="0"/>
              <a:t>Banktípusok VI. mobilbankok – univerzális bankok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Autofit/>
          </a:bodyPr>
          <a:lstStyle/>
          <a:p>
            <a:pPr marL="252000" indent="-252000">
              <a:spcBef>
                <a:spcPts val="0"/>
              </a:spcBef>
            </a:pPr>
            <a:r>
              <a:rPr lang="hu-HU" sz="2400" dirty="0" smtClean="0"/>
              <a:t>Francia: ‘</a:t>
            </a:r>
            <a:r>
              <a:rPr lang="hu-HU" sz="2400" dirty="0" err="1" smtClean="0"/>
              <a:t>Banque</a:t>
            </a:r>
            <a:r>
              <a:rPr lang="hu-HU" sz="2400" dirty="0" smtClean="0"/>
              <a:t> </a:t>
            </a:r>
            <a:r>
              <a:rPr lang="hu-HU" sz="2400" dirty="0" err="1" smtClean="0"/>
              <a:t>d’affair</a:t>
            </a:r>
            <a:r>
              <a:rPr lang="hu-HU" sz="2400" dirty="0" smtClean="0"/>
              <a:t>’; Német: ‘Mobilbank’; Magyar: mobil-/ forgalmi-/ hitelbank </a:t>
            </a:r>
          </a:p>
          <a:p>
            <a:pPr marL="252000" indent="-252000">
              <a:spcBef>
                <a:spcPts val="0"/>
              </a:spcBef>
            </a:pPr>
            <a:r>
              <a:rPr lang="hu-HU" sz="2400" dirty="0" err="1" smtClean="0"/>
              <a:t>Crédit</a:t>
            </a:r>
            <a:r>
              <a:rPr lang="hu-HU" sz="2400" dirty="0" smtClean="0"/>
              <a:t> </a:t>
            </a:r>
            <a:r>
              <a:rPr lang="hu-HU" sz="2400" dirty="0" err="1" smtClean="0"/>
              <a:t>Mobilier</a:t>
            </a:r>
            <a:r>
              <a:rPr lang="hu-HU" sz="2400" dirty="0" smtClean="0"/>
              <a:t> </a:t>
            </a:r>
            <a:r>
              <a:rPr lang="hu-HU" sz="2400" dirty="0" smtClean="0"/>
              <a:t>(1852) </a:t>
            </a:r>
            <a:r>
              <a:rPr lang="hu-HU" sz="2400" dirty="0" smtClean="0"/>
              <a:t>- </a:t>
            </a:r>
            <a:r>
              <a:rPr lang="hu-HU" sz="2400" dirty="0" err="1" smtClean="0"/>
              <a:t>Rothschildokkal</a:t>
            </a:r>
            <a:r>
              <a:rPr lang="hu-HU" sz="2400" dirty="0" smtClean="0"/>
              <a:t> </a:t>
            </a:r>
            <a:r>
              <a:rPr lang="hu-HU" sz="2400" dirty="0" smtClean="0"/>
              <a:t>rivalizáló Pereire </a:t>
            </a:r>
            <a:r>
              <a:rPr lang="hu-HU" sz="2400" dirty="0" smtClean="0"/>
              <a:t>testvérek</a:t>
            </a:r>
            <a:endParaRPr lang="hu-HU" sz="2400" dirty="0" smtClean="0"/>
          </a:p>
          <a:p>
            <a:pPr marL="252000" indent="-252000">
              <a:spcBef>
                <a:spcPts val="0"/>
              </a:spcBef>
              <a:buNone/>
            </a:pPr>
            <a:r>
              <a:rPr lang="hu-HU" sz="2400" dirty="0" smtClean="0"/>
              <a:t>	- rövid és hosszúlejáratú </a:t>
            </a:r>
            <a:r>
              <a:rPr lang="hu-HU" sz="2400" dirty="0" smtClean="0"/>
              <a:t>hitelüzletek, ingó és ingatlanhitel kombinációja; likviditási krízisben 1866-tól</a:t>
            </a:r>
            <a:endParaRPr lang="hu-HU" sz="2400" dirty="0" smtClean="0"/>
          </a:p>
          <a:p>
            <a:pPr marL="252000" indent="-252000">
              <a:spcBef>
                <a:spcPts val="0"/>
              </a:spcBef>
            </a:pPr>
            <a:r>
              <a:rPr lang="de-DE" sz="2400" dirty="0" smtClean="0"/>
              <a:t>Österreichische </a:t>
            </a:r>
            <a:r>
              <a:rPr lang="hu-HU" sz="2400" dirty="0" err="1" smtClean="0"/>
              <a:t>Credit-Anstalt</a:t>
            </a:r>
            <a:r>
              <a:rPr lang="de-DE" sz="2400" dirty="0" smtClean="0"/>
              <a:t> für Handel und Gewerbe</a:t>
            </a:r>
            <a:r>
              <a:rPr lang="hu-HU" sz="2400" dirty="0" smtClean="0"/>
              <a:t> , 1855 (Bécs); pesti fiók, 1857-1870</a:t>
            </a:r>
          </a:p>
          <a:p>
            <a:pPr marL="252000" indent="-252000">
              <a:spcBef>
                <a:spcPts val="0"/>
              </a:spcBef>
            </a:pPr>
            <a:r>
              <a:rPr lang="hu-HU" sz="2400" dirty="0" smtClean="0"/>
              <a:t>Magyar Általános Hitelbank (1867) CA-MÁH kartell (1870) a pesti bank- és áruosztály közös működtetésére</a:t>
            </a:r>
          </a:p>
          <a:p>
            <a:pPr marL="252000" indent="-252000">
              <a:spcBef>
                <a:spcPts val="0"/>
              </a:spcBef>
            </a:pPr>
            <a:r>
              <a:rPr lang="hu-HU" sz="2400" dirty="0" smtClean="0"/>
              <a:t>Internacionális bankok részvételével: </a:t>
            </a:r>
            <a:r>
              <a:rPr lang="hu-HU" sz="2400" dirty="0" err="1" smtClean="0"/>
              <a:t>Angol-Magyar</a:t>
            </a:r>
            <a:r>
              <a:rPr lang="hu-HU" sz="2400" dirty="0" smtClean="0"/>
              <a:t> Bank (1868); </a:t>
            </a:r>
            <a:r>
              <a:rPr lang="hu-HU" sz="2400" dirty="0" err="1" smtClean="0"/>
              <a:t>Franco-Magyar</a:t>
            </a:r>
            <a:r>
              <a:rPr lang="hu-HU" sz="2400" dirty="0" smtClean="0"/>
              <a:t> Bank (1869); 1873 után Pesten felszámolják</a:t>
            </a:r>
          </a:p>
          <a:p>
            <a:pPr marL="252000" indent="-252000">
              <a:spcBef>
                <a:spcPts val="0"/>
              </a:spcBef>
            </a:pPr>
            <a:r>
              <a:rPr lang="hu-HU" sz="2400" dirty="0" smtClean="0"/>
              <a:t>Az univerzális bankká válás útján</a:t>
            </a:r>
          </a:p>
          <a:p>
            <a:pPr marL="252000" indent="-252000">
              <a:spcBef>
                <a:spcPts val="0"/>
              </a:spcBef>
              <a:buNone/>
            </a:pPr>
            <a:r>
              <a:rPr lang="hu-HU" sz="2400" dirty="0" smtClean="0"/>
              <a:t>	- BCA: Wiener </a:t>
            </a:r>
            <a:r>
              <a:rPr lang="hu-HU" sz="2400" dirty="0" err="1" smtClean="0"/>
              <a:t>Bankverein</a:t>
            </a:r>
            <a:r>
              <a:rPr lang="hu-HU" sz="2400" dirty="0" smtClean="0"/>
              <a:t> (1869)</a:t>
            </a:r>
          </a:p>
          <a:p>
            <a:pPr marL="252000" indent="-252000">
              <a:spcBef>
                <a:spcPts val="0"/>
              </a:spcBef>
              <a:buNone/>
            </a:pPr>
            <a:r>
              <a:rPr lang="hu-HU" sz="2400" dirty="0" smtClean="0"/>
              <a:t>	- PMKB: 1881 </a:t>
            </a:r>
            <a:r>
              <a:rPr lang="hu-HU" sz="2400" dirty="0" err="1" smtClean="0"/>
              <a:t>Lánczy</a:t>
            </a:r>
            <a:r>
              <a:rPr lang="hu-HU" sz="2400" dirty="0" smtClean="0"/>
              <a:t> Leó: „új </a:t>
            </a:r>
            <a:r>
              <a:rPr lang="hu-HU" sz="2400" dirty="0" smtClean="0"/>
              <a:t>bankstílus”; MLPB</a:t>
            </a:r>
            <a:r>
              <a:rPr lang="hu-HU" sz="2400" dirty="0" smtClean="0"/>
              <a:t>: 1882 után</a:t>
            </a:r>
          </a:p>
          <a:p>
            <a:pPr marL="252000" indent="-252000">
              <a:spcBef>
                <a:spcPts val="0"/>
              </a:spcBef>
              <a:buNone/>
            </a:pPr>
            <a:r>
              <a:rPr lang="hu-HU" sz="2400" dirty="0" smtClean="0"/>
              <a:t>	- </a:t>
            </a:r>
            <a:r>
              <a:rPr lang="hu-HU" sz="2400" dirty="0" err="1" smtClean="0"/>
              <a:t>PHETkp</a:t>
            </a:r>
            <a:r>
              <a:rPr lang="hu-HU" sz="2400" dirty="0" smtClean="0"/>
              <a:t>. 1894: Hazai Bank Rt. alapítása</a:t>
            </a:r>
          </a:p>
          <a:p>
            <a:pPr marL="252000" indent="-252000">
              <a:spcBef>
                <a:spcPts val="0"/>
              </a:spcBef>
              <a:buNone/>
            </a:pPr>
            <a:r>
              <a:rPr lang="hu-HU" sz="2400" dirty="0" smtClean="0"/>
              <a:t>	- MÁH: MF zálogleveleinek szerződéses elhelyezése</a:t>
            </a:r>
          </a:p>
          <a:p>
            <a:pPr marL="252000" indent="-252000">
              <a:spcBef>
                <a:spcPts val="0"/>
              </a:spcBef>
            </a:pPr>
            <a:r>
              <a:rPr lang="hu-HU" sz="2400" dirty="0" smtClean="0"/>
              <a:t>‘</a:t>
            </a:r>
            <a:r>
              <a:rPr lang="hu-HU" sz="2400" dirty="0" err="1" smtClean="0"/>
              <a:t>Banque</a:t>
            </a:r>
            <a:r>
              <a:rPr lang="hu-HU" sz="2400" dirty="0" smtClean="0"/>
              <a:t> à </a:t>
            </a:r>
            <a:r>
              <a:rPr lang="hu-HU" sz="2400" dirty="0" err="1" smtClean="0"/>
              <a:t>tout</a:t>
            </a:r>
            <a:r>
              <a:rPr lang="hu-HU" sz="2400" dirty="0" smtClean="0"/>
              <a:t> </a:t>
            </a:r>
            <a:r>
              <a:rPr lang="hu-HU" sz="2400" dirty="0" err="1" smtClean="0"/>
              <a:t>faire</a:t>
            </a:r>
            <a:r>
              <a:rPr lang="hu-HU" sz="2400" dirty="0" smtClean="0"/>
              <a:t>’ (B. Michel, 1976)</a:t>
            </a:r>
            <a:endParaRPr lang="hu-H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922114"/>
          </a:xfrm>
        </p:spPr>
        <p:txBody>
          <a:bodyPr>
            <a:noAutofit/>
          </a:bodyPr>
          <a:lstStyle/>
          <a:p>
            <a:r>
              <a:rPr lang="hu-HU" sz="3200" dirty="0" smtClean="0"/>
              <a:t>Az Osztrák Magyar Monarchia bankrendszere</a:t>
            </a:r>
            <a:br>
              <a:rPr lang="hu-HU" sz="3200" dirty="0" smtClean="0"/>
            </a:br>
            <a:r>
              <a:rPr lang="hu-HU" sz="3200" dirty="0" smtClean="0"/>
              <a:t>(1873; 1903; összes aktívák; milliárd korona)</a:t>
            </a:r>
            <a:endParaRPr lang="hu-HU" sz="3200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dirty="0" smtClean="0"/>
              <a:t>Ausztria-Magyarország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dirty="0" smtClean="0"/>
              <a:t>Magyarország</a:t>
            </a:r>
            <a:endParaRPr lang="hu-HU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sz="half" idx="2"/>
          </p:nvPr>
        </p:nvGraphicFramePr>
        <p:xfrm>
          <a:off x="0" y="1268760"/>
          <a:ext cx="4427984" cy="5589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rtalom helye 9"/>
          <p:cNvGraphicFramePr>
            <a:graphicFrameLocks noGrp="1"/>
          </p:cNvGraphicFramePr>
          <p:nvPr>
            <p:ph sz="quarter" idx="4"/>
          </p:nvPr>
        </p:nvGraphicFramePr>
        <p:xfrm>
          <a:off x="4645025" y="3212976"/>
          <a:ext cx="4498975" cy="36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420</Words>
  <Application>Microsoft Office PowerPoint</Application>
  <PresentationFormat>Diavetítés a képernyőre (4:3 oldalarány)</PresentationFormat>
  <Paragraphs>94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 magyar bankrendszer születése</vt:lpstr>
      <vt:lpstr>Kiinduló kérdések:</vt:lpstr>
      <vt:lpstr>Banktípusok I: jegybank mint központi bank </vt:lpstr>
      <vt:lpstr>Banktípusok II. takarékpénztárak</vt:lpstr>
      <vt:lpstr>Banktípusok III.</vt:lpstr>
      <vt:lpstr>Banktípusok IV. jelzáloghitelintézetek</vt:lpstr>
      <vt:lpstr>Banktípusok V.: hitelszövetkezetek </vt:lpstr>
      <vt:lpstr>Banktípusok VI. mobilbankok – univerzális bankok</vt:lpstr>
      <vt:lpstr>Az Osztrák Magyar Monarchia bankrendszere (1873; 1903; összes aktívák; milliárd korona)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bankrendszer születése</dc:title>
  <dc:creator>KGy</dc:creator>
  <cp:lastModifiedBy>KGy</cp:lastModifiedBy>
  <cp:revision>37</cp:revision>
  <dcterms:created xsi:type="dcterms:W3CDTF">2012-09-29T15:45:24Z</dcterms:created>
  <dcterms:modified xsi:type="dcterms:W3CDTF">2012-10-05T12:56:35Z</dcterms:modified>
</cp:coreProperties>
</file>